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7" r:id="rId4"/>
    <p:sldId id="281" r:id="rId5"/>
    <p:sldId id="284" r:id="rId6"/>
    <p:sldId id="282" r:id="rId7"/>
    <p:sldId id="285" r:id="rId8"/>
    <p:sldId id="287" r:id="rId9"/>
    <p:sldId id="276" r:id="rId10"/>
    <p:sldId id="286" r:id="rId11"/>
    <p:sldId id="29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98" autoAdjust="0"/>
  </p:normalViewPr>
  <p:slideViewPr>
    <p:cSldViewPr>
      <p:cViewPr>
        <p:scale>
          <a:sx n="60" d="100"/>
          <a:sy n="60" d="100"/>
        </p:scale>
        <p:origin x="-2021" y="-7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DA5C-5EDF-4A6F-8019-96D1ADA3FE4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6340F-CDD1-4C72-B660-05CE32BCB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4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340F-CDD1-4C72-B660-05CE32BCB2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4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340F-CDD1-4C72-B660-05CE32BCB2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4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32357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4941168"/>
            <a:ext cx="4024536" cy="11045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710F-77AA-4243-9275-4327FA12F4FC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EB0B-6C3A-4A67-93FF-5906B5E143D6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755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2816"/>
            <a:ext cx="8229600" cy="4699397"/>
          </a:xfrm>
        </p:spPr>
        <p:txBody>
          <a:bodyPr vert="eaVert"/>
          <a:lstStyle>
            <a:lvl1pPr marL="342900" indent="-342900"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CDF2-0AFB-4BE0-9289-84192A632EED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EBBF8-9314-4D52-BD41-F4874D9E96A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68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688632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688632"/>
          </a:xfrm>
        </p:spPr>
        <p:txBody>
          <a:bodyPr vert="eaVert"/>
          <a:lstStyle>
            <a:lvl1pPr marL="342900" indent="-342900"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48B4-D311-4DAE-8887-C54C233AF55F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05FDC-F331-4BC2-84EA-8403A7D3BFB6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728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0629"/>
            <a:ext cx="8229600" cy="81817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392488"/>
          </a:xfrm>
        </p:spPr>
        <p:txBody>
          <a:bodyPr/>
          <a:lstStyle>
            <a:lvl1pPr marL="342900" indent="-342900"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8FE0-36F6-4EC5-87B3-ED28C19BBE3E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0577-A408-4599-A7B9-6AF866FF4EA8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7503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B7E-BB5E-480B-9A61-60A5BD821BDF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2C46D-1DC7-41FD-823C-DAB383F5CB71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0867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4038600" cy="4680520"/>
          </a:xfrm>
        </p:spPr>
        <p:txBody>
          <a:bodyPr/>
          <a:lstStyle>
            <a:lvl1pPr marL="342900" indent="-342900"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28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1">
                  <a:lumMod val="50000"/>
                </a:schemeClr>
              </a:buClr>
              <a:defRPr sz="2000"/>
            </a:lvl3pPr>
            <a:lvl4pPr>
              <a:buClr>
                <a:schemeClr val="accent1">
                  <a:lumMod val="50000"/>
                </a:schemeClr>
              </a:buClr>
              <a:defRPr sz="1800"/>
            </a:lvl4pPr>
            <a:lvl5pPr>
              <a:buClr>
                <a:schemeClr val="accent1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7"/>
            <a:ext cx="4038600" cy="4680520"/>
          </a:xfrm>
        </p:spPr>
        <p:txBody>
          <a:bodyPr/>
          <a:lstStyle>
            <a:lvl1pPr marL="342900" indent="-342900"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28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1">
                  <a:lumMod val="50000"/>
                </a:schemeClr>
              </a:buClr>
              <a:defRPr sz="2000"/>
            </a:lvl3pPr>
            <a:lvl4pPr>
              <a:buClr>
                <a:schemeClr val="accent1">
                  <a:lumMod val="50000"/>
                </a:schemeClr>
              </a:buClr>
              <a:defRPr sz="1800"/>
            </a:lvl4pPr>
            <a:lvl5pPr>
              <a:buClr>
                <a:schemeClr val="accent1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5083-55D3-42AD-A934-AE1AE766318F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9819C-1858-4AF7-92ED-9EA2CC4834A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7203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951288"/>
          </a:xfrm>
        </p:spPr>
        <p:txBody>
          <a:bodyPr/>
          <a:lstStyle>
            <a:lvl1pPr marL="342900" indent="-342900"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1">
                  <a:lumMod val="50000"/>
                </a:schemeClr>
              </a:buClr>
              <a:defRPr sz="1800"/>
            </a:lvl3pPr>
            <a:lvl4pPr>
              <a:buClr>
                <a:schemeClr val="accent1">
                  <a:lumMod val="50000"/>
                </a:schemeClr>
              </a:buClr>
              <a:defRPr sz="1600"/>
            </a:lvl4pPr>
            <a:lvl5pPr>
              <a:buClr>
                <a:schemeClr val="accent1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951288"/>
          </a:xfrm>
        </p:spPr>
        <p:txBody>
          <a:bodyPr/>
          <a:lstStyle>
            <a:lvl1pPr marL="342900" indent="-342900"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1">
                  <a:lumMod val="50000"/>
                </a:schemeClr>
              </a:buClr>
              <a:defRPr sz="1800"/>
            </a:lvl3pPr>
            <a:lvl4pPr>
              <a:buClr>
                <a:schemeClr val="accent1">
                  <a:lumMod val="50000"/>
                </a:schemeClr>
              </a:buClr>
              <a:defRPr sz="1600"/>
            </a:lvl4pPr>
            <a:lvl5pPr>
              <a:buClr>
                <a:schemeClr val="accent1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94F0-D218-42E0-9064-789FB4BCA7FD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693BD-327E-4388-9178-4829A1AB3F7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7108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B8D1-4BF9-4C6A-A19D-1B7761717C9E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19095-CB7A-40BB-BEA1-BF85D096DF82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2550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312D-CCB3-4BBB-BC22-694EBC73A058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79B6E-6558-466E-8CD3-BC30F7082833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41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24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6247"/>
            <a:ext cx="5111750" cy="5853113"/>
          </a:xfrm>
        </p:spPr>
        <p:txBody>
          <a:bodyPr/>
          <a:lstStyle>
            <a:lvl1pPr marL="342900" indent="-342900"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/>
            </a:lvl1pPr>
            <a:lvl2pPr>
              <a:buClr>
                <a:schemeClr val="accent1">
                  <a:lumMod val="50000"/>
                </a:schemeClr>
              </a:buClr>
              <a:defRPr sz="2800"/>
            </a:lvl2pPr>
            <a:lvl3pPr>
              <a:buClr>
                <a:schemeClr val="accent1">
                  <a:lumMod val="50000"/>
                </a:schemeClr>
              </a:buClr>
              <a:defRPr sz="2400"/>
            </a:lvl3pPr>
            <a:lvl4pPr>
              <a:buClr>
                <a:schemeClr val="accent1">
                  <a:lumMod val="50000"/>
                </a:schemeClr>
              </a:buClr>
              <a:defRPr sz="2000"/>
            </a:lvl4pPr>
            <a:lvl5pPr>
              <a:buClr>
                <a:schemeClr val="accent1">
                  <a:lumMod val="50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829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AF4F-0124-4A4F-B1FF-6F4253AA07C0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E51C0-6D5E-4CEC-8027-6DF45FA8976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3797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09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2190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7646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6CF3-670A-4884-B0CE-72C4E37D3C0B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9A629-EF2E-45C0-9435-3224DBD7145F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1648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73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GB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986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GB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4D15A-0217-41EC-9E61-7E890E6D57F3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62AE4C9-8650-483C-9C1A-FBE694820A63}" type="slidenum">
              <a:rPr lang="en-GB" altLang="fr-FR"/>
              <a:pPr/>
              <a:t>‹#›</a:t>
            </a:fld>
            <a:endParaRPr lang="en-GB" altLang="fr-FR"/>
          </a:p>
        </p:txBody>
      </p:sp>
      <p:pic>
        <p:nvPicPr>
          <p:cNvPr id="1031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25406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5406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54061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2276475"/>
            <a:ext cx="7772400" cy="1323975"/>
          </a:xfrm>
        </p:spPr>
        <p:txBody>
          <a:bodyPr/>
          <a:lstStyle/>
          <a:p>
            <a:pPr eaLnBrk="1" hangingPunct="1"/>
            <a:r>
              <a:rPr lang="en-US" altLang="fr-FR" dirty="0" smtClean="0"/>
              <a:t>WP 9 Instrumentation: Detectors</a:t>
            </a:r>
            <a:endParaRPr lang="en-GB" altLang="fr-FR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63" y="4941888"/>
            <a:ext cx="4024312" cy="1103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None/>
              <a:defRPr/>
            </a:pPr>
            <a:r>
              <a:rPr lang="en-US" dirty="0" smtClean="0"/>
              <a:t>Nigel Rhodes, ISIS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755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9.4.4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928" y="720277"/>
            <a:ext cx="882047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 </a:t>
            </a:r>
            <a:r>
              <a:rPr lang="en-US" sz="1800" b="1" dirty="0" smtClean="0"/>
              <a:t>Task 9.4.4</a:t>
            </a:r>
            <a:r>
              <a:rPr lang="de-DE" altLang="fr-FR" sz="1800" b="1" dirty="0" smtClean="0"/>
              <a:t>  Micromagas Detectors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Potential of technology shown in NMI3 2 using Bulk Micromagas Technology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Explore potential of Micro bulk technology and build appropriate demonstrator</a:t>
            </a:r>
            <a:endParaRPr lang="de-DE" altLang="fr-FR" sz="1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"/>
          <a:stretch/>
        </p:blipFill>
        <p:spPr bwMode="auto">
          <a:xfrm>
            <a:off x="435567" y="1810544"/>
            <a:ext cx="8074595" cy="452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9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755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9.4.4</a:t>
            </a:r>
            <a:endParaRPr lang="en-GB" sz="40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179511" y="908721"/>
            <a:ext cx="87016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AFF"/>
                </a:solidFill>
                <a:latin typeface="ArialMT"/>
              </a:rPr>
              <a:t>A large high-efficiency multi-layers </a:t>
            </a:r>
            <a:r>
              <a:rPr lang="en-GB" sz="2000" dirty="0" err="1">
                <a:solidFill>
                  <a:srgbClr val="00BAFF"/>
                </a:solidFill>
                <a:latin typeface="ArialMT"/>
              </a:rPr>
              <a:t>Micromegas</a:t>
            </a:r>
            <a:r>
              <a:rPr lang="en-GB" sz="2000" dirty="0">
                <a:solidFill>
                  <a:srgbClr val="00BAFF"/>
                </a:solidFill>
                <a:latin typeface="ArialMT"/>
              </a:rPr>
              <a:t> thermal neutron detector</a:t>
            </a:r>
          </a:p>
          <a:p>
            <a:r>
              <a:rPr lang="en-GB" sz="2000" dirty="0">
                <a:solidFill>
                  <a:srgbClr val="00BAFF"/>
                </a:solidFill>
                <a:latin typeface="ArialMT"/>
              </a:rPr>
              <a:t>Cost estimation</a:t>
            </a:r>
          </a:p>
          <a:p>
            <a:r>
              <a:rPr lang="en-GB" sz="800" dirty="0">
                <a:solidFill>
                  <a:srgbClr val="000000"/>
                </a:solidFill>
                <a:latin typeface="OpenSymbol"/>
              </a:rPr>
              <a:t>➔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A </a:t>
            </a:r>
            <a:r>
              <a:rPr lang="en-GB" sz="1600" b="1" dirty="0">
                <a:solidFill>
                  <a:srgbClr val="000000"/>
                </a:solidFill>
                <a:latin typeface="Arial-BoldMT"/>
              </a:rPr>
              <a:t>prototype 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15x15x2 cm3 : Ni mesh ~ 500€ per mesh, mechanics ~2k€</a:t>
            </a:r>
          </a:p>
          <a:p>
            <a:r>
              <a:rPr lang="en-GB" sz="1600" dirty="0">
                <a:solidFill>
                  <a:srgbClr val="000000"/>
                </a:solidFill>
                <a:latin typeface="OpenSymbol"/>
              </a:rPr>
              <a:t>●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Linksoping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&lt; 2 k€/m2 for 10B4C deposition</a:t>
            </a:r>
          </a:p>
          <a:p>
            <a:r>
              <a:rPr lang="en-GB" sz="1600" dirty="0">
                <a:solidFill>
                  <a:srgbClr val="000000"/>
                </a:solidFill>
                <a:latin typeface="ArialMT"/>
              </a:rPr>
              <a:t>fixed for a max of 100 k€/m2 of detector without electronics .</a:t>
            </a:r>
          </a:p>
          <a:p>
            <a:r>
              <a:rPr lang="en-GB" sz="1600" dirty="0">
                <a:solidFill>
                  <a:srgbClr val="000000"/>
                </a:solidFill>
                <a:latin typeface="OpenSymbol"/>
              </a:rPr>
              <a:t>●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In 2000, 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Euromip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→ 50x50 cm2 Nickel, 5 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μm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thick, meshes 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strectched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on frame at 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cea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with cost</a:t>
            </a:r>
          </a:p>
          <a:p>
            <a:r>
              <a:rPr lang="en-GB" sz="1600" dirty="0">
                <a:solidFill>
                  <a:srgbClr val="000000"/>
                </a:solidFill>
                <a:latin typeface="ArialMT"/>
              </a:rPr>
              <a:t>~ 1.5 k€ per mesh, so 6 k€/m2 (in 2000) ! (x10 for 20 layers)</a:t>
            </a:r>
          </a:p>
          <a:p>
            <a:r>
              <a:rPr lang="en-GB" sz="1600" dirty="0">
                <a:solidFill>
                  <a:srgbClr val="000000"/>
                </a:solidFill>
                <a:latin typeface="OpenSymbol"/>
              </a:rPr>
              <a:t>●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For a multichannel 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powersupply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system (CAEN or ISEG), a cost of 500 €/ HV channel is a mean</a:t>
            </a:r>
          </a:p>
          <a:p>
            <a:r>
              <a:rPr lang="en-GB" sz="1600" dirty="0">
                <a:solidFill>
                  <a:srgbClr val="000000"/>
                </a:solidFill>
                <a:latin typeface="ArialMT"/>
              </a:rPr>
              <a:t>estimate (on shelf system with crate and 16 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ch.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modules, specifications for 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micromegas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and</a:t>
            </a:r>
          </a:p>
          <a:p>
            <a:r>
              <a:rPr lang="en-GB" sz="1600" dirty="0">
                <a:solidFill>
                  <a:srgbClr val="000000"/>
                </a:solidFill>
                <a:latin typeface="ArialMT"/>
              </a:rPr>
              <a:t>cathode supply)</a:t>
            </a:r>
          </a:p>
          <a:p>
            <a:r>
              <a:rPr lang="en-GB" sz="1600" dirty="0">
                <a:solidFill>
                  <a:srgbClr val="000000"/>
                </a:solidFill>
                <a:latin typeface="OpenSymbol"/>
              </a:rPr>
              <a:t>●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On the basis of a simple anode PCB with mm strips, a mean cost for a bulk-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micromegas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(including</a:t>
            </a:r>
          </a:p>
          <a:p>
            <a:r>
              <a:rPr lang="en-GB" sz="1600" dirty="0">
                <a:solidFill>
                  <a:srgbClr val="000000"/>
                </a:solidFill>
                <a:latin typeface="ArialMT"/>
              </a:rPr>
              <a:t>connectors, woven mesh, anode PCB and integration of mesh) is of the order of 5 k€/m2 .</a:t>
            </a:r>
          </a:p>
          <a:p>
            <a:r>
              <a:rPr lang="en-GB" sz="1600" dirty="0">
                <a:solidFill>
                  <a:srgbClr val="000000"/>
                </a:solidFill>
                <a:latin typeface="OpenSymbol"/>
              </a:rPr>
              <a:t>●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CEA/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Irfu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==&gt; electronics: 120k channels ~ 450k€ → 4-10€/channel (development, chip design,</a:t>
            </a:r>
          </a:p>
          <a:p>
            <a:r>
              <a:rPr lang="en-GB" sz="1600" dirty="0">
                <a:solidFill>
                  <a:srgbClr val="000000"/>
                </a:solidFill>
                <a:latin typeface="ArialMT"/>
              </a:rPr>
              <a:t>prototypes, production, etc...) &lt;&lt;&lt; ~ 1.2k€/channel (128 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ch.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with a cost of ~ 150k€ </a:t>
            </a:r>
            <a:r>
              <a:rPr lang="en-GB" sz="1600" i="1" dirty="0">
                <a:solidFill>
                  <a:srgbClr val="000000"/>
                </a:solidFill>
                <a:latin typeface="Arial-ItalicMT"/>
              </a:rPr>
              <a:t>ILL 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+/- HV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ArialMT"/>
              </a:rPr>
              <a:t>suplies+elec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.??)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61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17562"/>
          </a:xfrm>
        </p:spPr>
        <p:txBody>
          <a:bodyPr/>
          <a:lstStyle/>
          <a:p>
            <a:pPr eaLnBrk="1" hangingPunct="1"/>
            <a:r>
              <a:rPr lang="de-DE" altLang="fr-FR" sz="4000" dirty="0" smtClean="0">
                <a:solidFill>
                  <a:srgbClr val="FF0000"/>
                </a:solidFill>
              </a:rPr>
              <a:t>WP 9: Aims</a:t>
            </a:r>
            <a:endParaRPr lang="en-GB" altLang="fr-FR" sz="4000" dirty="0" smtClean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92613"/>
          </a:xfrm>
        </p:spPr>
        <p:txBody>
          <a:bodyPr/>
          <a:lstStyle/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AIMS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Develop neutron detectors for reflectometry applications relevant to the ESS </a:t>
            </a:r>
          </a:p>
          <a:p>
            <a:pPr eaLnBrk="1" hangingPunct="1">
              <a:buClr>
                <a:srgbClr val="254061"/>
              </a:buClr>
            </a:pPr>
            <a:r>
              <a:rPr lang="de-DE" altLang="fr-FR" sz="1800" b="1" dirty="0" smtClean="0"/>
              <a:t>Spatial resolution 1 – 3 mm</a:t>
            </a:r>
          </a:p>
          <a:p>
            <a:pPr eaLnBrk="1" hangingPunct="1">
              <a:buClr>
                <a:srgbClr val="254061"/>
              </a:buClr>
            </a:pPr>
            <a:r>
              <a:rPr lang="de-DE" altLang="fr-FR" sz="1800" b="1" dirty="0" smtClean="0"/>
              <a:t>Time resolution better than 100 µs</a:t>
            </a:r>
          </a:p>
          <a:p>
            <a:pPr eaLnBrk="1" hangingPunct="1">
              <a:buClr>
                <a:srgbClr val="254061"/>
              </a:buClr>
            </a:pPr>
            <a:r>
              <a:rPr lang="de-DE" altLang="fr-FR" sz="1800" b="1" dirty="0" smtClean="0"/>
              <a:t>Local instantaneous rate capability of several kHz/mm</a:t>
            </a:r>
            <a:r>
              <a:rPr lang="de-DE" altLang="fr-FR" sz="1800" b="1" baseline="30000" dirty="0" smtClean="0"/>
              <a:t>2</a:t>
            </a:r>
          </a:p>
          <a:p>
            <a:pPr eaLnBrk="1" hangingPunct="1">
              <a:buClr>
                <a:srgbClr val="254061"/>
              </a:buClr>
            </a:pPr>
            <a:endParaRPr lang="de-DE" altLang="fr-FR" sz="1800" b="1" dirty="0" smtClean="0"/>
          </a:p>
          <a:p>
            <a:pPr eaLnBrk="1" hangingPunct="1">
              <a:buClr>
                <a:srgbClr val="254061"/>
              </a:buClr>
            </a:pPr>
            <a:endParaRPr lang="de-DE" altLang="fr-FR" sz="1800" b="1" dirty="0" smtClean="0"/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TASKS</a:t>
            </a:r>
          </a:p>
          <a:p>
            <a:pPr eaLnBrk="1" hangingPunct="1">
              <a:spcAft>
                <a:spcPts val="600"/>
              </a:spcAft>
              <a:buClr>
                <a:srgbClr val="254061"/>
              </a:buClr>
            </a:pPr>
            <a:r>
              <a:rPr lang="de-DE" altLang="fr-FR" sz="1800" b="1" dirty="0" smtClean="0"/>
              <a:t>Task 9.1: Involvement of industry and the wider European neutron and muon detector communities in detector development</a:t>
            </a:r>
            <a:endParaRPr lang="de-DE" altLang="fr-FR" sz="1800" b="1" dirty="0"/>
          </a:p>
          <a:p>
            <a:pPr eaLnBrk="1" hangingPunct="1">
              <a:spcAft>
                <a:spcPts val="600"/>
              </a:spcAft>
              <a:buClr>
                <a:srgbClr val="254061"/>
              </a:buClr>
            </a:pPr>
            <a:r>
              <a:rPr lang="de-DE" altLang="fr-FR" sz="1800" b="1" dirty="0" smtClean="0"/>
              <a:t>Task 9.2:  Development of scintillation detectors with high rate capability for reflectometery</a:t>
            </a:r>
          </a:p>
          <a:p>
            <a:pPr eaLnBrk="1" hangingPunct="1">
              <a:spcAft>
                <a:spcPts val="600"/>
              </a:spcAft>
              <a:buClr>
                <a:srgbClr val="254061"/>
              </a:buClr>
            </a:pPr>
            <a:r>
              <a:rPr lang="de-DE" altLang="fr-FR" sz="1800" b="1" dirty="0" smtClean="0"/>
              <a:t>Task 9.3:  3He based microstrip gas chamber with a novel 2D readout</a:t>
            </a:r>
          </a:p>
          <a:p>
            <a:pPr eaLnBrk="1" hangingPunct="1">
              <a:spcAft>
                <a:spcPts val="600"/>
              </a:spcAft>
              <a:buClr>
                <a:srgbClr val="254061"/>
              </a:buClr>
            </a:pPr>
            <a:r>
              <a:rPr lang="de-DE" altLang="fr-FR" sz="1800" b="1" dirty="0" smtClean="0"/>
              <a:t>Task 9.4:  Emergent Detector Technologies for neutron scattering  and muon spectroscopy   </a:t>
            </a:r>
            <a:endParaRPr lang="de-DE" altLang="fr-FR" sz="1800" b="1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</p:spTree>
    <p:extLst>
      <p:ext uri="{BB962C8B-B14F-4D97-AF65-F5344CB8AC3E}">
        <p14:creationId xmlns:p14="http://schemas.microsoft.com/office/powerpoint/2010/main" val="26067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755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9.2.1</a:t>
            </a:r>
            <a:endParaRPr lang="en-GB" sz="4000" b="1" dirty="0"/>
          </a:p>
        </p:txBody>
      </p:sp>
      <p:pic>
        <p:nvPicPr>
          <p:cNvPr id="7" name="Picture 4" descr="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" b="180"/>
          <a:stretch>
            <a:fillRect/>
          </a:stretch>
        </p:blipFill>
        <p:spPr bwMode="auto">
          <a:xfrm>
            <a:off x="755576" y="2119089"/>
            <a:ext cx="2658691" cy="275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908720"/>
            <a:ext cx="844562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TASK 9.2: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Development of scintillation detectors with high rate capability for reflectometry</a:t>
            </a:r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9.2.1 ZnS scintillation detector with WLS fibre readout</a:t>
            </a: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Distribute data high intensity data across all PMTs rather than just a few</a:t>
            </a:r>
            <a:endParaRPr lang="de-DE" altLang="fr-FR" sz="1800" dirty="0"/>
          </a:p>
          <a:p>
            <a:pPr eaLnBrk="1" hangingPunct="1">
              <a:buClr>
                <a:srgbClr val="254061"/>
              </a:buClr>
            </a:pPr>
            <a:r>
              <a:rPr lang="de-DE" altLang="fr-FR" sz="1800" b="1" dirty="0" smtClean="0"/>
              <a:t>Adjacent horizontal and vertical pixels deliberately coded to different PMTs</a:t>
            </a:r>
            <a:endParaRPr lang="de-DE" altLang="fr-FR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66083"/>
            <a:ext cx="4095526" cy="3064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755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9.2.2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908720"/>
            <a:ext cx="844562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9.2.2 Scintillation detector with direct PMT readout</a:t>
            </a: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 smtClean="0"/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	Use </a:t>
            </a:r>
            <a:r>
              <a:rPr lang="de-DE" altLang="fr-FR" sz="1800" b="1" dirty="0"/>
              <a:t>of Li glass scintillator and PMT for light collection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	Use </a:t>
            </a:r>
            <a:r>
              <a:rPr lang="de-DE" altLang="fr-FR" sz="1800" b="1" dirty="0"/>
              <a:t>flat panel Ma PMTs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	Dense </a:t>
            </a:r>
            <a:r>
              <a:rPr lang="de-DE" altLang="fr-FR" sz="1800" b="1" dirty="0"/>
              <a:t>aray of PMTs with small amount of dead space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	Position </a:t>
            </a:r>
            <a:r>
              <a:rPr lang="de-DE" altLang="fr-FR" sz="1800" b="1" dirty="0"/>
              <a:t>resolution determined by pixel size of individual </a:t>
            </a:r>
            <a:r>
              <a:rPr lang="de-DE" altLang="fr-FR" sz="1800" b="1" dirty="0" smtClean="0"/>
              <a:t>PMTs	</a:t>
            </a:r>
            <a:endParaRPr lang="de-DE" altLang="fr-FR" sz="1800" b="1" dirty="0"/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	Count </a:t>
            </a:r>
            <a:r>
              <a:rPr lang="de-DE" altLang="fr-FR" sz="1800" b="1" dirty="0"/>
              <a:t>rate capability probably limited bby maximum current of PMT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	Energy </a:t>
            </a:r>
            <a:r>
              <a:rPr lang="de-DE" altLang="fr-FR" sz="1800" b="1" dirty="0"/>
              <a:t>resolution must be sufficient for n/</a:t>
            </a:r>
            <a:r>
              <a:rPr lang="el-GR" altLang="fr-FR" sz="1800" b="1" dirty="0"/>
              <a:t>γ</a:t>
            </a:r>
            <a:r>
              <a:rPr lang="en-GB" altLang="fr-FR" sz="1800" b="1" dirty="0"/>
              <a:t> discrimination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en-GB" altLang="fr-FR" sz="1800" b="1" dirty="0" smtClean="0"/>
              <a:t>	Deal </a:t>
            </a:r>
            <a:r>
              <a:rPr lang="en-GB" altLang="fr-FR" sz="1800" b="1" dirty="0"/>
              <a:t>with electrical an optical cross talk between channel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 smtClean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 smtClean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pic>
        <p:nvPicPr>
          <p:cNvPr id="6" name="Grafi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208978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28572"/>
            <a:ext cx="2089785" cy="1928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2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359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9.3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908720"/>
            <a:ext cx="844562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TASK 9.3: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Development of a 3He based microstrip gas with a novel 2D readout</a:t>
            </a:r>
            <a:endParaRPr lang="de-DE" altLang="fr-FR" sz="1800" dirty="0" smtClean="0"/>
          </a:p>
          <a:p>
            <a:pPr marL="0" indent="0" eaLnBrk="1" hangingPunct="1">
              <a:buClr>
                <a:srgbClr val="254061"/>
              </a:buClr>
              <a:buNone/>
            </a:pPr>
            <a:r>
              <a:rPr lang="de-DE" altLang="fr-FR" sz="1800" b="1" dirty="0" smtClean="0"/>
              <a:t>The microstrip gas chamber is intrinsically a 1D position sensitive device</a:t>
            </a:r>
          </a:p>
          <a:p>
            <a:r>
              <a:rPr lang="de-DE" altLang="fr-FR" sz="1800" b="1" dirty="0" smtClean="0"/>
              <a:t>The proposal is to make it 2D position sensitive by laying down resistive cathodes</a:t>
            </a:r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 smtClean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 smtClean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 smtClean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5013176"/>
            <a:ext cx="8445624" cy="140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The inter-anode gap is filled with 2 </a:t>
            </a:r>
            <a:r>
              <a:rPr lang="en-GB" sz="1800" b="1" dirty="0" smtClean="0"/>
              <a:t>cathode </a:t>
            </a:r>
            <a:r>
              <a:rPr lang="en-GB" sz="1800" b="1" dirty="0"/>
              <a:t>strips; the left and right </a:t>
            </a:r>
            <a:r>
              <a:rPr lang="en-GB" sz="1800" b="1" dirty="0" smtClean="0"/>
              <a:t>cathode strips </a:t>
            </a:r>
            <a:r>
              <a:rPr lang="en-GB" sz="1800" b="1" dirty="0"/>
              <a:t>surrounding each anode are connected together to make only one readout channel.</a:t>
            </a:r>
          </a:p>
          <a:p>
            <a:r>
              <a:rPr lang="en-GB" sz="1800" b="1" dirty="0"/>
              <a:t>T</a:t>
            </a:r>
            <a:r>
              <a:rPr lang="en-GB" sz="1800" b="1" dirty="0" smtClean="0"/>
              <a:t>he </a:t>
            </a:r>
            <a:r>
              <a:rPr lang="en-GB" sz="1800" b="1" dirty="0"/>
              <a:t>resistance </a:t>
            </a:r>
            <a:r>
              <a:rPr lang="en-GB" sz="1800" b="1" dirty="0" smtClean="0"/>
              <a:t>of the anode strip is controlled by </a:t>
            </a:r>
            <a:r>
              <a:rPr lang="en-GB" sz="1800" b="1" dirty="0"/>
              <a:t>tuning the width of the interconnection line </a:t>
            </a:r>
          </a:p>
        </p:txBody>
      </p:sp>
      <p:pic>
        <p:nvPicPr>
          <p:cNvPr id="6" name="B4A8B04B-1986-4BD9-A306-0142E9E39619" descr="1F9B3BB0-8E5D-4A35-9958-7CD9E5DBBD21@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79987"/>
            <a:ext cx="3973092" cy="22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0051" y="2447989"/>
            <a:ext cx="38371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 smtClean="0">
                <a:solidFill>
                  <a:prstClr val="black"/>
                </a:solidFill>
              </a:rPr>
              <a:t>T9.3.1</a:t>
            </a:r>
            <a:r>
              <a:rPr lang="en-GB" sz="1400" b="1" dirty="0">
                <a:solidFill>
                  <a:prstClr val="black"/>
                </a:solidFill>
              </a:rPr>
              <a:t>: O</a:t>
            </a:r>
            <a:r>
              <a:rPr lang="en-GB" sz="1400" b="1" dirty="0" smtClean="0">
                <a:solidFill>
                  <a:prstClr val="black"/>
                </a:solidFill>
              </a:rPr>
              <a:t>ptimise </a:t>
            </a:r>
            <a:r>
              <a:rPr lang="en-GB" sz="1400" b="1" dirty="0">
                <a:solidFill>
                  <a:prstClr val="black"/>
                </a:solidFill>
              </a:rPr>
              <a:t>the MSGC layout (in particular anode-cathode distance), </a:t>
            </a:r>
            <a:r>
              <a:rPr lang="en-GB" sz="1400" b="1" dirty="0" smtClean="0">
                <a:solidFill>
                  <a:prstClr val="black"/>
                </a:solidFill>
              </a:rPr>
              <a:t>and </a:t>
            </a:r>
            <a:r>
              <a:rPr lang="en-GB" sz="1400" b="1" dirty="0">
                <a:solidFill>
                  <a:prstClr val="black"/>
                </a:solidFill>
              </a:rPr>
              <a:t>validate the mechanical </a:t>
            </a:r>
            <a:r>
              <a:rPr lang="en-GB" sz="1400" b="1" dirty="0" smtClean="0">
                <a:solidFill>
                  <a:prstClr val="black"/>
                </a:solidFill>
              </a:rPr>
              <a:t>mounting</a:t>
            </a:r>
            <a:endParaRPr lang="en-GB" sz="1400" b="1" dirty="0">
              <a:solidFill>
                <a:prstClr val="black"/>
              </a:solidFill>
            </a:endParaRPr>
          </a:p>
          <a:p>
            <a:pPr lvl="0"/>
            <a:r>
              <a:rPr lang="en-GB" sz="1400" b="1" dirty="0">
                <a:solidFill>
                  <a:prstClr val="black"/>
                </a:solidFill>
              </a:rPr>
              <a:t> </a:t>
            </a:r>
          </a:p>
          <a:p>
            <a:pPr lvl="0"/>
            <a:r>
              <a:rPr lang="en-GB" sz="1400" b="1" dirty="0" smtClean="0">
                <a:solidFill>
                  <a:prstClr val="black"/>
                </a:solidFill>
              </a:rPr>
              <a:t>T9.3.2: </a:t>
            </a:r>
            <a:r>
              <a:rPr lang="en-GB" sz="1400" b="1" dirty="0">
                <a:solidFill>
                  <a:prstClr val="black"/>
                </a:solidFill>
              </a:rPr>
              <a:t>Mechanical study and fabrication of the detector </a:t>
            </a:r>
            <a:r>
              <a:rPr lang="en-GB" sz="1400" b="1" dirty="0" smtClean="0">
                <a:solidFill>
                  <a:prstClr val="black"/>
                </a:solidFill>
              </a:rPr>
              <a:t>vessel</a:t>
            </a:r>
            <a:endParaRPr lang="en-GB" sz="1400" b="1" dirty="0">
              <a:solidFill>
                <a:prstClr val="black"/>
              </a:solidFill>
            </a:endParaRPr>
          </a:p>
          <a:p>
            <a:pPr lvl="0"/>
            <a:r>
              <a:rPr lang="en-GB" sz="1400" b="1" dirty="0">
                <a:solidFill>
                  <a:prstClr val="black"/>
                </a:solidFill>
              </a:rPr>
              <a:t> </a:t>
            </a:r>
          </a:p>
          <a:p>
            <a:pPr lvl="0"/>
            <a:r>
              <a:rPr lang="en-GB" sz="1400" b="1" dirty="0" smtClean="0">
                <a:solidFill>
                  <a:prstClr val="black"/>
                </a:solidFill>
              </a:rPr>
              <a:t>T9.3.3: Fabrication of a </a:t>
            </a:r>
            <a:r>
              <a:rPr lang="en-GB" sz="1400" b="1" dirty="0">
                <a:solidFill>
                  <a:prstClr val="black"/>
                </a:solidFill>
              </a:rPr>
              <a:t>20 cm x 20 cm </a:t>
            </a:r>
            <a:r>
              <a:rPr lang="en-GB" sz="1400" b="1" dirty="0" smtClean="0">
                <a:solidFill>
                  <a:prstClr val="black"/>
                </a:solidFill>
              </a:rPr>
              <a:t>MSGC</a:t>
            </a:r>
          </a:p>
          <a:p>
            <a:pPr lvl="0"/>
            <a:r>
              <a:rPr lang="en-GB" sz="1400" b="1" dirty="0" smtClean="0">
                <a:solidFill>
                  <a:prstClr val="black"/>
                </a:solidFill>
              </a:rPr>
              <a:t> </a:t>
            </a:r>
            <a:r>
              <a:rPr lang="en-GB" sz="1400" b="1" dirty="0">
                <a:solidFill>
                  <a:prstClr val="black"/>
                </a:solidFill>
              </a:rPr>
              <a:t> </a:t>
            </a:r>
          </a:p>
          <a:p>
            <a:pPr lvl="0"/>
            <a:r>
              <a:rPr lang="en-GB" sz="1400" b="1" dirty="0" smtClean="0">
                <a:solidFill>
                  <a:prstClr val="black"/>
                </a:solidFill>
              </a:rPr>
              <a:t>T9.3.4: Test </a:t>
            </a:r>
            <a:r>
              <a:rPr lang="en-GB" sz="1400" b="1" dirty="0">
                <a:solidFill>
                  <a:prstClr val="black"/>
                </a:solidFill>
              </a:rPr>
              <a:t>of the Bidim200-PCD (PCD=Parallel Charge division) detector on a beam line</a:t>
            </a:r>
          </a:p>
        </p:txBody>
      </p:sp>
    </p:spTree>
    <p:extLst>
      <p:ext uri="{BB962C8B-B14F-4D97-AF65-F5344CB8AC3E}">
        <p14:creationId xmlns:p14="http://schemas.microsoft.com/office/powerpoint/2010/main" val="5197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359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9.4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142" y="903040"/>
            <a:ext cx="882047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/>
              <a:t>TASK </a:t>
            </a:r>
            <a:r>
              <a:rPr lang="de-DE" altLang="fr-FR" sz="1800" b="1" dirty="0" smtClean="0"/>
              <a:t>9.4: 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Task </a:t>
            </a:r>
            <a:r>
              <a:rPr lang="de-DE" altLang="fr-FR" sz="1800" b="1" dirty="0"/>
              <a:t>9.4:  Emergent Detector Technologies for neutron scattering  and muon </a:t>
            </a:r>
            <a:r>
              <a:rPr lang="de-DE" altLang="fr-FR" sz="1800" b="1" dirty="0" smtClean="0"/>
              <a:t>spectroscopy</a:t>
            </a:r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Clr>
                <a:srgbClr val="254061"/>
              </a:buClr>
              <a:defRPr/>
            </a:pPr>
            <a:r>
              <a:rPr lang="de-DE" altLang="fr-FR" sz="1800" b="1" dirty="0" smtClean="0"/>
              <a:t>9.4.1  </a:t>
            </a:r>
            <a:r>
              <a:rPr lang="en-US" sz="1800" b="1" baseline="30000" dirty="0"/>
              <a:t>10</a:t>
            </a:r>
            <a:r>
              <a:rPr lang="en-US" sz="1800" b="1" dirty="0"/>
              <a:t>B</a:t>
            </a:r>
            <a:r>
              <a:rPr lang="en-US" sz="1800" b="1" baseline="-25000" dirty="0"/>
              <a:t>4</a:t>
            </a:r>
            <a:r>
              <a:rPr lang="en-US" sz="1800" b="1" dirty="0"/>
              <a:t>C coated Resistive Plate Chambers for Position Sensitive </a:t>
            </a:r>
            <a:r>
              <a:rPr lang="en-US" sz="1800" b="1" dirty="0" smtClean="0"/>
              <a:t>Neutron Detectors</a:t>
            </a:r>
            <a:endParaRPr lang="en-US" sz="1800" b="1" dirty="0"/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endParaRPr lang="de-DE" altLang="fr-FR" sz="1800" b="1" dirty="0"/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9.4.2  Silicon </a:t>
            </a:r>
            <a:r>
              <a:rPr lang="de-DE" altLang="fr-FR" sz="1800" b="1" dirty="0"/>
              <a:t>Photomultipliers </a:t>
            </a:r>
            <a:r>
              <a:rPr lang="de-DE" altLang="fr-FR" sz="1800" b="1" dirty="0" smtClean="0"/>
              <a:t>for Neutron Scattering</a:t>
            </a:r>
            <a:endParaRPr lang="de-DE" altLang="fr-FR" sz="1800" b="1" dirty="0"/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endParaRPr lang="de-DE" altLang="fr-FR" sz="1800" b="1" dirty="0"/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9.4.3  Silicon Photomultipliers for Muon Spectroscopy</a:t>
            </a:r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endParaRPr lang="de-DE" altLang="fr-FR" sz="1800" b="1" dirty="0" smtClean="0"/>
          </a:p>
          <a:p>
            <a:pPr eaLnBrk="1" hangingPunct="1">
              <a:spcAft>
                <a:spcPts val="0"/>
              </a:spcAft>
              <a:buClr>
                <a:srgbClr val="254061"/>
              </a:buClr>
            </a:pPr>
            <a:r>
              <a:rPr lang="de-DE" altLang="fr-FR" sz="1800" b="1" dirty="0" smtClean="0"/>
              <a:t>9.4.4  Micromegas detectors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 smtClean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de-DE" altLang="fr-FR" sz="1800" b="1" dirty="0" smtClean="0"/>
              <a:t>   </a:t>
            </a:r>
            <a:endParaRPr lang="de-DE" altLang="fr-FR" sz="1800" b="1" dirty="0"/>
          </a:p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dirty="0"/>
          </a:p>
          <a:p>
            <a:pPr marL="0" indent="0" eaLnBrk="1" hangingPunct="1">
              <a:buClr>
                <a:srgbClr val="254061"/>
              </a:buClr>
              <a:buNone/>
            </a:pPr>
            <a:endParaRPr lang="de-DE" altLang="fr-FR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7402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755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9.4.1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141" y="836712"/>
            <a:ext cx="8716345" cy="40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  <a:buClr>
                <a:srgbClr val="254061"/>
              </a:buClr>
              <a:buNone/>
              <a:defRPr/>
            </a:pPr>
            <a:r>
              <a:rPr lang="en-US" sz="1800" b="1" dirty="0" smtClean="0"/>
              <a:t>Task 9.4.1 </a:t>
            </a:r>
            <a:r>
              <a:rPr lang="en-US" sz="1800" b="1" baseline="30000" dirty="0" smtClean="0"/>
              <a:t>10</a:t>
            </a:r>
            <a:r>
              <a:rPr lang="en-US" sz="1800" b="1" dirty="0" smtClean="0"/>
              <a:t>B</a:t>
            </a:r>
            <a:r>
              <a:rPr lang="en-US" sz="1800" b="1" baseline="-25000" dirty="0" smtClean="0"/>
              <a:t>4</a:t>
            </a:r>
            <a:r>
              <a:rPr lang="en-US" sz="1800" b="1" dirty="0" smtClean="0"/>
              <a:t>C </a:t>
            </a:r>
            <a:r>
              <a:rPr lang="en-US" sz="1800" b="1" dirty="0"/>
              <a:t>coated Resistive Plate Chambers for Position Sensitive Neutron </a:t>
            </a:r>
            <a:r>
              <a:rPr lang="en-US" sz="1800" b="1" dirty="0" smtClean="0"/>
              <a:t>Detectors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defRPr/>
            </a:pPr>
            <a:r>
              <a:rPr lang="en-US" sz="1800" b="1" dirty="0" smtClean="0"/>
              <a:t>RPCs used extensively in HEP for fast, large area detectors.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Clr>
                <a:srgbClr val="254061"/>
              </a:buClr>
              <a:defRPr/>
            </a:pPr>
            <a:endParaRPr lang="en-US" sz="1800" b="1" dirty="0"/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Clr>
                <a:srgbClr val="254061"/>
              </a:buClr>
              <a:defRPr/>
            </a:pPr>
            <a:endParaRPr lang="en-US" sz="1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5567" y="5306021"/>
            <a:ext cx="8445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endParaRPr lang="de-DE" altLang="fr-FR" sz="18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1" y="4365104"/>
            <a:ext cx="7377940" cy="21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8" y="1742036"/>
            <a:ext cx="3762678" cy="23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0052" y="1715936"/>
            <a:ext cx="4558412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pt-PT" sz="13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Goals</a:t>
            </a:r>
            <a:endParaRPr lang="en-US" sz="1300" b="1" i="1" dirty="0" smtClean="0">
              <a:ea typeface="Calibri"/>
              <a:cs typeface="Times New Roman"/>
            </a:endParaRPr>
          </a:p>
          <a:p>
            <a:pPr marL="558800" lvl="1" indent="-285750" fontAlgn="auto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300" b="1" i="1" dirty="0" smtClean="0">
                <a:ea typeface="Calibri"/>
                <a:cs typeface="Times New Roman"/>
              </a:rPr>
              <a:t>MC </a:t>
            </a:r>
            <a:r>
              <a:rPr lang="en-US" sz="1300" b="1" i="1" dirty="0">
                <a:ea typeface="Calibri"/>
                <a:cs typeface="Times New Roman"/>
              </a:rPr>
              <a:t>SIMULATION: </a:t>
            </a:r>
            <a:r>
              <a:rPr lang="en-US" sz="1300" b="1" dirty="0"/>
              <a:t>GEANT4 and ANTS2 package </a:t>
            </a:r>
          </a:p>
          <a:p>
            <a:pPr marL="558800" lvl="1" indent="-285750" fontAlgn="auto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300" b="1" i="1" dirty="0"/>
              <a:t>PROTOTYPE</a:t>
            </a:r>
            <a:r>
              <a:rPr lang="en-US" sz="1300" b="1" dirty="0"/>
              <a:t>:  Design and </a:t>
            </a:r>
            <a:r>
              <a:rPr lang="en-US" sz="1300" b="1" dirty="0" smtClean="0"/>
              <a:t>assembly of  </a:t>
            </a:r>
            <a:r>
              <a:rPr lang="en-US" sz="1300" b="1" baseline="30000" dirty="0"/>
              <a:t>10</a:t>
            </a:r>
            <a:r>
              <a:rPr lang="en-US" sz="1300" b="1" dirty="0"/>
              <a:t>B</a:t>
            </a:r>
            <a:r>
              <a:rPr lang="en-US" sz="1300" b="1" baseline="-25000" dirty="0"/>
              <a:t>4</a:t>
            </a:r>
            <a:r>
              <a:rPr lang="en-US" sz="1300" b="1" dirty="0"/>
              <a:t>C coated RPCs; Explore the Multi-Gap RPC  configuration.</a:t>
            </a:r>
          </a:p>
          <a:p>
            <a:pPr marL="558800" lvl="1" indent="-285750" fontAlgn="auto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300" b="1" i="1" dirty="0"/>
              <a:t>FEASIBILITY </a:t>
            </a:r>
            <a:r>
              <a:rPr lang="en-US" sz="1300" b="1" i="1" dirty="0" smtClean="0"/>
              <a:t>STUDIES</a:t>
            </a:r>
            <a:r>
              <a:rPr lang="en-US" sz="1300" b="1" dirty="0" smtClean="0"/>
              <a:t>:  </a:t>
            </a:r>
            <a:r>
              <a:rPr lang="en-US" sz="1300" b="1" dirty="0"/>
              <a:t>Efficiency; Position resolution;  Count rate and </a:t>
            </a:r>
            <a:r>
              <a:rPr lang="en-US" sz="1300" b="1" dirty="0" smtClean="0"/>
              <a:t>Gamma </a:t>
            </a:r>
            <a:r>
              <a:rPr lang="en-US" sz="1300" b="1" dirty="0"/>
              <a:t>S</a:t>
            </a:r>
            <a:r>
              <a:rPr lang="en-US" sz="1300" b="1" dirty="0" smtClean="0"/>
              <a:t>ensitivity</a:t>
            </a:r>
            <a:r>
              <a:rPr lang="en-US" sz="1300" b="1" dirty="0"/>
              <a:t>.</a:t>
            </a:r>
          </a:p>
          <a:p>
            <a:pPr marL="558800" lvl="1" indent="-285750" fontAlgn="auto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300" b="1" i="1" dirty="0"/>
              <a:t>FUNDAMENTAL </a:t>
            </a:r>
            <a:r>
              <a:rPr lang="en-US" sz="1300" b="1" i="1" dirty="0" smtClean="0"/>
              <a:t>STUDIES: </a:t>
            </a:r>
            <a:r>
              <a:rPr lang="en-US" sz="1300" b="1" dirty="0" smtClean="0"/>
              <a:t>Investigate potential of </a:t>
            </a:r>
            <a:r>
              <a:rPr lang="en-GB" sz="1300" b="1" dirty="0" smtClean="0"/>
              <a:t>PSD techniques </a:t>
            </a:r>
            <a:r>
              <a:rPr lang="en-US" sz="1300" b="1" dirty="0" smtClean="0"/>
              <a:t>for </a:t>
            </a:r>
            <a:r>
              <a:rPr lang="en-GB" sz="1300" b="1" dirty="0" smtClean="0"/>
              <a:t>gammas  </a:t>
            </a:r>
            <a:r>
              <a:rPr lang="en-GB" sz="1300" b="1" dirty="0"/>
              <a:t>and thermal </a:t>
            </a:r>
            <a:r>
              <a:rPr lang="en-GB" sz="1300" b="1" dirty="0" smtClean="0"/>
              <a:t>neutrons</a:t>
            </a:r>
            <a:r>
              <a:rPr lang="en-US" sz="1300" b="1" dirty="0" smtClean="0"/>
              <a:t> </a:t>
            </a:r>
            <a:endParaRPr lang="en-US" sz="1300" b="1" dirty="0"/>
          </a:p>
          <a:p>
            <a:pPr marL="558800" lvl="1" indent="-285750" fontAlgn="auto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GB" sz="1300" b="1" i="1" dirty="0"/>
              <a:t>2D POSITION RECONSTRUCTION: </a:t>
            </a:r>
            <a:r>
              <a:rPr lang="en-GB" sz="1300" b="1" dirty="0"/>
              <a:t>Statistical reconstructions" algorithms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72" y="4387445"/>
            <a:ext cx="1573228" cy="21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0"/>
            <a:ext cx="3755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fr-FR" sz="4000" b="1" dirty="0">
                <a:solidFill>
                  <a:srgbClr val="FF0000"/>
                </a:solidFill>
              </a:rPr>
              <a:t>WP 9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:  Task 9.4.2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9204" y="836712"/>
            <a:ext cx="871634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54061"/>
              </a:buClr>
              <a:buNone/>
            </a:pPr>
            <a:r>
              <a:rPr lang="en-US" sz="1800" b="1" dirty="0" smtClean="0"/>
              <a:t>Task 9.4.2</a:t>
            </a:r>
            <a:r>
              <a:rPr lang="de-DE" altLang="fr-FR" sz="1800" b="1" dirty="0" smtClean="0"/>
              <a:t>  </a:t>
            </a:r>
            <a:r>
              <a:rPr lang="de-DE" altLang="fr-FR" sz="1800" b="1" dirty="0"/>
              <a:t>Silicon Photomultipliers for Neutron scattering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defRPr/>
            </a:pPr>
            <a:r>
              <a:rPr lang="en-US" sz="1800" b="1" dirty="0"/>
              <a:t>1</a:t>
            </a:r>
            <a:r>
              <a:rPr lang="en-US" sz="1800" b="1" dirty="0" smtClean="0"/>
              <a:t>D WLS </a:t>
            </a:r>
            <a:r>
              <a:rPr lang="en-US" sz="1800" b="1" dirty="0" err="1" smtClean="0"/>
              <a:t>fibre</a:t>
            </a:r>
            <a:r>
              <a:rPr lang="en-US" sz="1800" b="1" dirty="0" smtClean="0"/>
              <a:t> detector with </a:t>
            </a:r>
            <a:r>
              <a:rPr lang="en-US" sz="1800" b="1" dirty="0" err="1" smtClean="0"/>
              <a:t>SiPM</a:t>
            </a:r>
            <a:r>
              <a:rPr lang="en-US" sz="1800" b="1" dirty="0" smtClean="0"/>
              <a:t> readout developed by PSI for POLDI</a:t>
            </a: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r>
              <a:rPr lang="en-US" sz="1400" b="1" dirty="0" smtClean="0"/>
              <a:t>16 channel module</a:t>
            </a: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r>
              <a:rPr lang="en-US" sz="1400" b="1" dirty="0" smtClean="0"/>
              <a:t>2.4 mm wide, 200 mm long</a:t>
            </a: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r>
              <a:rPr lang="de-CH" sz="1400" b="1" kern="1000" spc="30" dirty="0" smtClean="0">
                <a:cs typeface="Franklin Gothic Book"/>
              </a:rPr>
              <a:t>layered </a:t>
            </a:r>
            <a:r>
              <a:rPr lang="de-CH" sz="1400" b="1" kern="1000" spc="30" dirty="0">
                <a:cs typeface="Franklin Gothic Book"/>
              </a:rPr>
              <a:t>machined scintillator, 2.8 mm </a:t>
            </a:r>
            <a:r>
              <a:rPr lang="de-CH" sz="1400" b="1" kern="1000" spc="30" dirty="0" smtClean="0">
                <a:cs typeface="Franklin Gothic Book"/>
              </a:rPr>
              <a:t>thick</a:t>
            </a: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r>
              <a:rPr lang="de-CH" sz="1400" b="1" kern="1000" spc="30" dirty="0" smtClean="0">
                <a:cs typeface="Arial"/>
              </a:rPr>
              <a:t>neutron </a:t>
            </a:r>
            <a:r>
              <a:rPr lang="de-CH" sz="1400" b="1" kern="1000" spc="30" dirty="0">
                <a:cs typeface="Arial"/>
              </a:rPr>
              <a:t>absorption probability 75% @ 1 Å</a:t>
            </a:r>
            <a:endParaRPr lang="de-CH" sz="1400" b="1" kern="1000" spc="30" dirty="0">
              <a:cs typeface="Franklin Gothic Book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r>
              <a:rPr lang="de-CH" sz="1400" b="1" kern="1000" spc="30" dirty="0" smtClean="0">
                <a:cs typeface="Franklin Gothic Book"/>
              </a:rPr>
              <a:t>12 </a:t>
            </a:r>
            <a:r>
              <a:rPr lang="de-CH" sz="1400" b="1" kern="1000" spc="30" dirty="0">
                <a:cs typeface="Franklin Gothic Book"/>
              </a:rPr>
              <a:t>embedded WLS fibers (0.25 mm </a:t>
            </a:r>
            <a:r>
              <a:rPr lang="de-CH" sz="1400" b="1" kern="1000" spc="30" dirty="0" smtClean="0">
                <a:cs typeface="Franklin Gothic Book"/>
              </a:rPr>
              <a:t>diameter</a:t>
            </a: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 </a:t>
            </a:r>
            <a:endParaRPr lang="de-CH" sz="1400" b="1" kern="1000" spc="30" dirty="0" smtClean="0">
              <a:solidFill>
                <a:srgbClr val="000000"/>
              </a:solidFill>
              <a:cs typeface="Arial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E</a:t>
            </a:r>
            <a:r>
              <a:rPr lang="de-CH" sz="1400" b="1" kern="1000" spc="30" dirty="0" smtClean="0">
                <a:solidFill>
                  <a:srgbClr val="000000"/>
                </a:solidFill>
                <a:cs typeface="Arial"/>
              </a:rPr>
              <a:t>ach </a:t>
            </a: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detection element coupled to single </a:t>
            </a:r>
            <a:r>
              <a:rPr lang="de-CH" sz="1400" b="1" kern="1000" spc="30" dirty="0" smtClean="0">
                <a:solidFill>
                  <a:srgbClr val="000000"/>
                </a:solidFill>
                <a:cs typeface="Arial"/>
              </a:rPr>
              <a:t>SiPM</a:t>
            </a: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r>
              <a:rPr lang="de-CH" sz="1400" b="1" kern="1000" spc="30" dirty="0">
                <a:cs typeface="Franklin Gothic Book"/>
              </a:rPr>
              <a:t>	</a:t>
            </a:r>
            <a:r>
              <a:rPr lang="de-CH" sz="1400" b="1" kern="1000" spc="30" dirty="0" smtClean="0">
                <a:cs typeface="Franklin Gothic Book"/>
              </a:rPr>
              <a:t>	  Signal </a:t>
            </a:r>
            <a:r>
              <a:rPr lang="de-CH" sz="1400" b="1" kern="1000" spc="30" dirty="0">
                <a:cs typeface="Franklin Gothic Book"/>
              </a:rPr>
              <a:t>processing </a:t>
            </a:r>
            <a:r>
              <a:rPr lang="de-CH" sz="1400" b="1" kern="1000" spc="30" dirty="0">
                <a:cs typeface="Arial"/>
              </a:rPr>
              <a:t>extracts neutron event from SiPM dark </a:t>
            </a:r>
            <a:r>
              <a:rPr lang="de-CH" sz="1400" b="1" kern="1000" spc="30" dirty="0" smtClean="0">
                <a:cs typeface="Arial"/>
              </a:rPr>
              <a:t>counts</a:t>
            </a:r>
            <a:endParaRPr lang="de-CH" sz="1400" b="1" kern="1000" spc="30" dirty="0">
              <a:cs typeface="Franklin Gothic Book"/>
            </a:endParaRPr>
          </a:p>
          <a:p>
            <a:pPr marL="400050" lvl="1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tabLst>
                <a:tab pos="180000" algn="l"/>
              </a:tabLst>
              <a:defRPr/>
            </a:pPr>
            <a:endParaRPr lang="de-CH" sz="1400" b="1" kern="1000" spc="30" dirty="0" smtClean="0">
              <a:cs typeface="Franklin Gothic Book"/>
            </a:endParaRPr>
          </a:p>
          <a:p>
            <a:pPr marL="400050" lvl="1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tabLst>
                <a:tab pos="180000" algn="l"/>
              </a:tabLst>
              <a:defRPr/>
            </a:pPr>
            <a:endParaRPr lang="de-CH" sz="1400" b="1" kern="1000" spc="30" dirty="0">
              <a:cs typeface="Franklin Gothic Book"/>
            </a:endParaRP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endParaRPr lang="de-CH" sz="1400" b="1" kern="1000" spc="30" dirty="0" smtClean="0">
              <a:cs typeface="Franklin Gothic Book"/>
            </a:endParaRP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endParaRPr lang="de-CH" sz="1800" b="1" kern="1000" spc="30" dirty="0" smtClean="0">
              <a:cs typeface="Franklin Gothic Book"/>
            </a:endParaRPr>
          </a:p>
          <a:p>
            <a:pPr marL="400050" lvl="1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Font typeface="Wingdings" panose="05000000000000000000" pitchFamily="2" charset="2"/>
              <a:buChar char="§"/>
              <a:tabLst>
                <a:tab pos="180000" algn="l"/>
              </a:tabLst>
              <a:defRPr/>
            </a:pPr>
            <a:r>
              <a:rPr lang="de-CH" sz="1800" b="1" kern="1000" spc="30" dirty="0" smtClean="0">
                <a:solidFill>
                  <a:srgbClr val="000000"/>
                </a:solidFill>
                <a:cs typeface="Arial"/>
              </a:rPr>
              <a:t>SINE </a:t>
            </a:r>
            <a:r>
              <a:rPr lang="de-CH" sz="1800" b="1" kern="1000" spc="30" dirty="0">
                <a:solidFill>
                  <a:srgbClr val="000000"/>
                </a:solidFill>
                <a:cs typeface="Arial"/>
              </a:rPr>
              <a:t>2020</a:t>
            </a:r>
          </a:p>
          <a:p>
            <a:pPr marL="40005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r>
              <a:rPr lang="de-CH" sz="1400" b="1" kern="1000" spc="30" dirty="0" smtClean="0">
                <a:solidFill>
                  <a:srgbClr val="000000"/>
                </a:solidFill>
                <a:cs typeface="Arial"/>
              </a:rPr>
              <a:t>2D</a:t>
            </a: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, gapless, individual pixel readout</a:t>
            </a: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		pixel size down to ≈ (2.5 </a:t>
            </a:r>
            <a:r>
              <a:rPr lang="de-CH" sz="1400" b="1" kern="1000" spc="30" dirty="0">
                <a:solidFill>
                  <a:srgbClr val="000000"/>
                </a:solidFill>
                <a:cs typeface="Arial"/>
                <a:sym typeface="Symbol"/>
              </a:rPr>
              <a:t> 2.5) mm2</a:t>
            </a:r>
            <a:endParaRPr lang="de-CH" sz="1400" b="1" kern="1000" spc="30" dirty="0">
              <a:solidFill>
                <a:srgbClr val="000000"/>
              </a:solidFill>
              <a:cs typeface="Arial"/>
            </a:endParaRP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r>
              <a:rPr lang="de-CH" sz="1400" b="1" kern="1000" spc="30" dirty="0" smtClean="0">
                <a:solidFill>
                  <a:srgbClr val="000000"/>
                </a:solidFill>
                <a:cs typeface="Arial"/>
              </a:rPr>
              <a:t>			</a:t>
            </a: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	→	to do: design, construction, tools in view of  </a:t>
            </a: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			</a:t>
            </a:r>
            <a:r>
              <a:rPr lang="de-CH" sz="1400" b="1" kern="1000" spc="30" dirty="0" smtClean="0">
                <a:solidFill>
                  <a:srgbClr val="000000"/>
                </a:solidFill>
                <a:cs typeface="Arial"/>
              </a:rPr>
              <a:t>	large-scale </a:t>
            </a: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production </a:t>
            </a: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endParaRPr lang="de-CH" sz="1400" b="1" kern="1000" spc="30" dirty="0">
              <a:solidFill>
                <a:srgbClr val="000000"/>
              </a:solidFill>
              <a:cs typeface="Arial"/>
            </a:endParaRP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		</a:t>
            </a:r>
            <a:r>
              <a:rPr lang="de-CH" sz="1400" b="1" kern="1000" spc="30" dirty="0" smtClean="0">
                <a:solidFill>
                  <a:srgbClr val="000000"/>
                </a:solidFill>
                <a:cs typeface="Arial"/>
              </a:rPr>
              <a:t>2D</a:t>
            </a: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, gapless, individual long pixels with two-side readout </a:t>
            </a: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		2nd coordinate via pulse-amplitude analysis </a:t>
            </a:r>
          </a:p>
          <a:p>
            <a:pPr marL="114300" lvl="1" indent="0" defTabSz="1800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tabLst>
                <a:tab pos="180000" algn="l"/>
              </a:tabLst>
              <a:defRPr/>
            </a:pP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	</a:t>
            </a:r>
            <a:r>
              <a:rPr lang="de-CH" sz="1400" b="1" kern="1000" spc="30" dirty="0" smtClean="0">
                <a:solidFill>
                  <a:srgbClr val="000000"/>
                </a:solidFill>
                <a:cs typeface="Arial"/>
              </a:rPr>
              <a:t>			→ to </a:t>
            </a:r>
            <a:r>
              <a:rPr lang="de-CH" sz="1400" b="1" kern="1000" spc="30" dirty="0">
                <a:solidFill>
                  <a:srgbClr val="000000"/>
                </a:solidFill>
                <a:cs typeface="Arial"/>
              </a:rPr>
              <a:t>do: confirm feasibility of pulse-amplitude analysis, design, construction</a:t>
            </a:r>
            <a:r>
              <a:rPr lang="de-CH" sz="1400" b="1" kern="1000" spc="30" dirty="0">
                <a:cs typeface="Arial"/>
              </a:rPr>
              <a:t>, tools </a:t>
            </a:r>
            <a:endParaRPr lang="de-CH" sz="1400" b="1" kern="1000" spc="30" dirty="0">
              <a:cs typeface="Franklin Gothic Book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de-CH" sz="1400" b="1" kern="1000" spc="30" dirty="0" smtClean="0">
              <a:cs typeface="Arial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de-CH" sz="1400" b="1" kern="1000" spc="30" dirty="0">
              <a:cs typeface="Arial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de-CH" sz="1400" b="1" kern="1000" spc="30" dirty="0" smtClean="0">
              <a:cs typeface="Arial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de-CH" sz="1400" b="1" kern="1000" spc="30" dirty="0">
              <a:cs typeface="Arial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de-CH" sz="1400" b="1" kern="1000" spc="30" dirty="0" smtClean="0">
              <a:cs typeface="Arial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de-CH" sz="1400" b="1" kern="1000" spc="30" dirty="0">
              <a:cs typeface="Arial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de-CH" sz="1400" b="1" kern="1000" spc="30" dirty="0">
              <a:cs typeface="Arial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de-CH" sz="1400" b="1" kern="1000" spc="30" dirty="0" smtClean="0">
              <a:solidFill>
                <a:srgbClr val="000000"/>
              </a:solidFill>
              <a:cs typeface="Arial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de-CH" sz="1400" b="1" kern="1000" spc="30" dirty="0" smtClean="0">
              <a:cs typeface="Franklin Gothic Book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None/>
              <a:defRPr/>
            </a:pPr>
            <a:endParaRPr lang="en-US" sz="1400" b="1" dirty="0" smtClean="0"/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Clr>
                <a:srgbClr val="254061"/>
              </a:buClr>
              <a:defRPr/>
            </a:pPr>
            <a:endParaRPr lang="en-US" sz="1800" b="1" dirty="0"/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Clr>
                <a:srgbClr val="254061"/>
              </a:buClr>
              <a:defRPr/>
            </a:pPr>
            <a:endParaRPr lang="en-US" sz="1800" b="1" dirty="0"/>
          </a:p>
        </p:txBody>
      </p:sp>
      <p:pic>
        <p:nvPicPr>
          <p:cNvPr id="13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2007613" cy="1533286"/>
          </a:xfrm>
          <a:prstGeom prst="rect">
            <a:avLst/>
          </a:prstGeom>
        </p:spPr>
      </p:pic>
      <p:pic>
        <p:nvPicPr>
          <p:cNvPr id="15" name="Picture 2" descr="C:\Users\hildebrandt\Desktop\work\neutronen\poldi\poldi-upgrade\2015-03-09-16channel-prototype\IMG_03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6545" y="4470748"/>
            <a:ext cx="3420000" cy="977158"/>
          </a:xfrm>
          <a:prstGeom prst="rect">
            <a:avLst/>
          </a:prstGeom>
          <a:noFill/>
          <a:ln w="19050">
            <a:solidFill>
              <a:srgbClr val="566A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hildebrandt\Desktop\work\neutronen\poldi\poldi-upgrade\2015-03-09-16channel-prototype\IMG_03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9868" y="3284984"/>
            <a:ext cx="3420000" cy="975981"/>
          </a:xfrm>
          <a:prstGeom prst="rect">
            <a:avLst/>
          </a:prstGeom>
          <a:noFill/>
          <a:ln w="19050">
            <a:solidFill>
              <a:srgbClr val="566A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75602"/>
            <a:ext cx="4971931" cy="719402"/>
          </a:xfrm>
          <a:prstGeom prst="rect">
            <a:avLst/>
          </a:prstGeom>
        </p:spPr>
      </p:pic>
      <p:sp>
        <p:nvSpPr>
          <p:cNvPr id="18" name="Textfeld 20"/>
          <p:cNvSpPr txBox="1"/>
          <p:nvPr/>
        </p:nvSpPr>
        <p:spPr>
          <a:xfrm>
            <a:off x="474118" y="3735844"/>
            <a:ext cx="1656185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 Narrow"/>
              </a:rPr>
              <a:t>SD-signals, 20 µs/div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738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113" y="835474"/>
            <a:ext cx="7559800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b="1" dirty="0"/>
              <a:t>Task </a:t>
            </a:r>
            <a:r>
              <a:rPr lang="en-US" b="1" dirty="0" smtClean="0"/>
              <a:t>9.4.3</a:t>
            </a:r>
            <a:r>
              <a:rPr lang="de-DE" altLang="fr-FR" b="1" dirty="0" smtClean="0"/>
              <a:t>  </a:t>
            </a:r>
            <a:r>
              <a:rPr lang="de-DE" altLang="fr-FR" b="1" dirty="0"/>
              <a:t>Silicon Photomultipliers for </a:t>
            </a:r>
            <a:r>
              <a:rPr lang="en-US" b="1" dirty="0" err="1"/>
              <a:t>μSR</a:t>
            </a:r>
            <a:endParaRPr lang="de-DE" altLang="fr-FR" b="1" dirty="0"/>
          </a:p>
          <a:p>
            <a:pPr marL="285750" indent="-285750">
              <a:spcBef>
                <a:spcPct val="500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1600" b="1" dirty="0" err="1" smtClean="0">
                <a:solidFill>
                  <a:srgbClr val="000000"/>
                </a:solidFill>
                <a:latin typeface="+mj-lt"/>
              </a:rPr>
              <a:t>SiPMs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 developed for </a:t>
            </a:r>
            <a:r>
              <a:rPr lang="en-US" sz="1600" b="1" dirty="0" err="1" smtClean="0">
                <a:latin typeface="+mj-lt"/>
              </a:rPr>
              <a:t>μSR</a:t>
            </a:r>
            <a:r>
              <a:rPr lang="de-DE" sz="1600" b="1" dirty="0" smtClean="0">
                <a:latin typeface="+mj-lt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during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FP 7</a:t>
            </a:r>
            <a:br>
              <a:rPr lang="en-US" sz="1600" b="1" dirty="0">
                <a:solidFill>
                  <a:srgbClr val="000000"/>
                </a:solidFill>
                <a:latin typeface="+mj-lt"/>
              </a:rPr>
            </a:br>
            <a:r>
              <a:rPr lang="en-US" sz="16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+mj-lt"/>
              </a:rPr>
            </a:br>
            <a:r>
              <a:rPr lang="en-US" sz="1600" b="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	Key technology for improving timing </a:t>
            </a:r>
            <a:br>
              <a:rPr lang="en-US" sz="1600" b="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</a:br>
            <a:r>
              <a:rPr lang="en-US" sz="1600" b="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	and magnetic field insensibility of µSR instruments</a:t>
            </a:r>
          </a:p>
          <a:p>
            <a:pPr marL="742950" lvl="1" indent="-285750" algn="just" fontAlgn="base">
              <a:spcBef>
                <a:spcPct val="5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New HAL-instrument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at PSI 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requires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60 </a:t>
            </a:r>
            <a:r>
              <a:rPr lang="en-US" sz="1600" b="1" dirty="0" err="1" smtClean="0">
                <a:solidFill>
                  <a:srgbClr val="000000"/>
                </a:solidFill>
                <a:latin typeface="+mj-lt"/>
              </a:rPr>
              <a:t>ps</a:t>
            </a:r>
            <a:endParaRPr lang="en-US" sz="1600" b="1" dirty="0" smtClean="0">
              <a:solidFill>
                <a:srgbClr val="000000"/>
              </a:solidFill>
              <a:latin typeface="+mj-lt"/>
            </a:endParaRPr>
          </a:p>
          <a:p>
            <a:pPr marL="742950" lvl="1" indent="-285750" algn="just" fontAlgn="base">
              <a:spcBef>
                <a:spcPct val="5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Upgrade of </a:t>
            </a:r>
            <a:r>
              <a:rPr lang="en-US" sz="1600" b="1" dirty="0" err="1" smtClean="0">
                <a:solidFill>
                  <a:srgbClr val="000000"/>
                </a:solidFill>
                <a:latin typeface="+mj-lt"/>
              </a:rPr>
              <a:t>MuSR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 at ISIS requires high rate capability and ~ 1000 pixels</a:t>
            </a:r>
          </a:p>
          <a:p>
            <a:pPr marL="742950" lvl="1" indent="-285750" algn="just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+mj-lt"/>
            </a:endParaRPr>
          </a:p>
          <a:p>
            <a:pPr marL="285750" indent="-285750" fontAlgn="base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Aim of the </a:t>
            </a:r>
            <a:r>
              <a:rPr lang="en-US" b="1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Task 9.4.3 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sz="1600" b="1" dirty="0">
                <a:solidFill>
                  <a:srgbClr val="000000"/>
                </a:solidFill>
                <a:latin typeface="+mj-lt"/>
              </a:rPr>
              <a:t>Further performance improvements particularly for fast timing </a:t>
            </a:r>
            <a:br>
              <a:rPr lang="en-US" sz="1600" b="1" dirty="0">
                <a:solidFill>
                  <a:srgbClr val="000000"/>
                </a:solidFill>
                <a:latin typeface="+mj-lt"/>
              </a:rPr>
            </a:br>
            <a:r>
              <a:rPr lang="en-US" sz="1600" b="1" dirty="0">
                <a:solidFill>
                  <a:srgbClr val="000000"/>
                </a:solidFill>
                <a:latin typeface="+mj-lt"/>
              </a:rPr>
              <a:t>and operation temperature stability</a:t>
            </a:r>
          </a:p>
          <a:p>
            <a:pPr marL="742950" lvl="1" indent="-285750" fontAlgn="base">
              <a:spcBef>
                <a:spcPct val="5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Systematic testing of emerging commercial </a:t>
            </a:r>
            <a:r>
              <a:rPr lang="en-US" sz="1600" b="1" dirty="0" err="1">
                <a:solidFill>
                  <a:srgbClr val="000000"/>
                </a:solidFill>
                <a:latin typeface="+mj-lt"/>
              </a:rPr>
              <a:t>SiPMs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 with </a:t>
            </a:r>
            <a:br>
              <a:rPr lang="en-US" sz="1600" b="1" dirty="0">
                <a:solidFill>
                  <a:srgbClr val="000000"/>
                </a:solidFill>
                <a:latin typeface="+mj-lt"/>
              </a:rPr>
            </a:br>
            <a:r>
              <a:rPr lang="en-US" sz="1600" b="1" dirty="0">
                <a:solidFill>
                  <a:srgbClr val="000000"/>
                </a:solidFill>
                <a:latin typeface="+mj-lt"/>
              </a:rPr>
              <a:t>continuous feedback to industry.</a:t>
            </a:r>
          </a:p>
          <a:p>
            <a:pPr marL="742950" lvl="1" indent="-285750" fontAlgn="base">
              <a:spcBef>
                <a:spcPct val="5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Investigation of alternative technologies, </a:t>
            </a:r>
            <a:br>
              <a:rPr lang="en-US" sz="1600" b="1" dirty="0">
                <a:solidFill>
                  <a:srgbClr val="000000"/>
                </a:solidFill>
                <a:latin typeface="+mj-lt"/>
              </a:rPr>
            </a:br>
            <a:r>
              <a:rPr lang="en-US" sz="1600" b="1" dirty="0">
                <a:solidFill>
                  <a:srgbClr val="000000"/>
                </a:solidFill>
                <a:latin typeface="+mj-lt"/>
              </a:rPr>
              <a:t>such as the Micro Channel Plate (MCP)</a:t>
            </a:r>
          </a:p>
          <a:p>
            <a:pPr marL="742950" lvl="1" indent="-285750" fontAlgn="base">
              <a:spcBef>
                <a:spcPct val="5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collaborative work between the facilities is essential (for example: study of dead-time for pulsed</a:t>
            </a:r>
          </a:p>
        </p:txBody>
      </p:sp>
      <p:grpSp>
        <p:nvGrpSpPr>
          <p:cNvPr id="6" name="Group 16"/>
          <p:cNvGrpSpPr>
            <a:grpSpLocks noChangeAspect="1"/>
          </p:cNvGrpSpPr>
          <p:nvPr/>
        </p:nvGrpSpPr>
        <p:grpSpPr bwMode="auto">
          <a:xfrm>
            <a:off x="6972080" y="835474"/>
            <a:ext cx="1883763" cy="2152350"/>
            <a:chOff x="0" y="255"/>
            <a:chExt cx="2267" cy="2591"/>
          </a:xfrm>
        </p:grpSpPr>
        <p:pic>
          <p:nvPicPr>
            <p:cNvPr id="12" name="Picture 1" descr="HMF_DetectorModule3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5"/>
              <a:ext cx="2267" cy="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8"/>
            <p:cNvSpPr>
              <a:spLocks noChangeAspect="1" noChangeArrowheads="1"/>
            </p:cNvSpPr>
            <p:nvPr/>
          </p:nvSpPr>
          <p:spPr bwMode="auto">
            <a:xfrm rot="-914573">
              <a:off x="158" y="981"/>
              <a:ext cx="363" cy="3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just" fontAlgn="base">
                <a:spcBef>
                  <a:spcPct val="50000"/>
                </a:spcBef>
                <a:spcAft>
                  <a:spcPts val="30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363961" y="0"/>
            <a:ext cx="3755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altLang="fr-FR" sz="4000" b="1" dirty="0">
                <a:solidFill>
                  <a:srgbClr val="FF0000"/>
                </a:solidFill>
              </a:rPr>
              <a:t>WP 9:  Task </a:t>
            </a:r>
            <a:r>
              <a:rPr lang="de-DE" altLang="fr-FR" sz="4000" b="1" dirty="0" smtClean="0">
                <a:solidFill>
                  <a:srgbClr val="FF0000"/>
                </a:solidFill>
              </a:rPr>
              <a:t>9.4.3</a:t>
            </a:r>
            <a:endParaRPr lang="en-GB" sz="4000" b="1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" r="52990" b="33939"/>
          <a:stretch/>
        </p:blipFill>
        <p:spPr>
          <a:xfrm>
            <a:off x="7071594" y="3749155"/>
            <a:ext cx="1684734" cy="1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8316</TotalTime>
  <Words>762</Words>
  <Application>Microsoft Office PowerPoint</Application>
  <PresentationFormat>On-screen Show (4:3)</PresentationFormat>
  <Paragraphs>138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WP 9 Instrumentation: Detectors</vt:lpstr>
      <vt:lpstr>WP 9: 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icrespo</dc:creator>
  <cp:lastModifiedBy>njr73</cp:lastModifiedBy>
  <cp:revision>75</cp:revision>
  <dcterms:created xsi:type="dcterms:W3CDTF">2015-10-02T13:20:02Z</dcterms:created>
  <dcterms:modified xsi:type="dcterms:W3CDTF">2019-11-26T21:42:38Z</dcterms:modified>
</cp:coreProperties>
</file>