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288036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9072"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54061"/>
    <a:srgbClr val="0046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006" autoAdjust="0"/>
  </p:normalViewPr>
  <p:slideViewPr>
    <p:cSldViewPr>
      <p:cViewPr>
        <p:scale>
          <a:sx n="40" d="100"/>
          <a:sy n="40" d="100"/>
        </p:scale>
        <p:origin x="1541" y="1277"/>
      </p:cViewPr>
      <p:guideLst>
        <p:guide orient="horz" pos="9072"/>
        <p:guide pos="161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12"/>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6ACCB6-65FB-4849-8B28-DD7DDDDB904F}" type="datetimeFigureOut">
              <a:rPr lang="en-GB" smtClean="0"/>
              <a:t>10/07/2017</a:t>
            </a:fld>
            <a:endParaRPr lang="en-GB"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9888A1-CBD7-4243-8646-ED30D963CFC1}" type="slidenum">
              <a:rPr lang="en-GB" smtClean="0"/>
              <a:t>‹#›</a:t>
            </a:fld>
            <a:endParaRPr lang="en-GB" dirty="0"/>
          </a:p>
        </p:txBody>
      </p:sp>
    </p:spTree>
    <p:extLst>
      <p:ext uri="{BB962C8B-B14F-4D97-AF65-F5344CB8AC3E}">
        <p14:creationId xmlns:p14="http://schemas.microsoft.com/office/powerpoint/2010/main" val="1647082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F578D1FE-7B11-468D-8B80-473C449F9BC7}" type="datetimeFigureOut">
              <a:rPr lang="en-GB"/>
              <a:pPr>
                <a:defRPr/>
              </a:pPr>
              <a:t>10/07/2017</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1D25CC5-2B30-4C4F-A4CB-F73C92FF510C}" type="slidenum">
              <a:rPr lang="en-GB" altLang="en-US"/>
              <a:pPr/>
              <a:t>‹#›</a:t>
            </a:fld>
            <a:endParaRPr lang="en-GB" altLang="en-US" dirty="0"/>
          </a:p>
        </p:txBody>
      </p:sp>
    </p:spTree>
    <p:extLst>
      <p:ext uri="{BB962C8B-B14F-4D97-AF65-F5344CB8AC3E}">
        <p14:creationId xmlns:p14="http://schemas.microsoft.com/office/powerpoint/2010/main" val="28876711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EB7C0F-D109-434D-BBAA-41459D6E965E}" type="slidenum">
              <a:rPr lang="en-GB" altLang="en-US"/>
              <a:pPr eaLnBrk="1" hangingPunct="1"/>
              <a:t>1</a:t>
            </a:fld>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01"/>
            <a:ext cx="51206400" cy="2093575"/>
          </a:xfrm>
          <a:gradFill flip="none" rotWithShape="1">
            <a:gsLst>
              <a:gs pos="0">
                <a:schemeClr val="accent1">
                  <a:lumMod val="0"/>
                  <a:lumOff val="100000"/>
                </a:schemeClr>
              </a:gs>
              <a:gs pos="89000">
                <a:schemeClr val="accent1">
                  <a:lumMod val="0"/>
                  <a:lumOff val="100000"/>
                </a:schemeClr>
              </a:gs>
              <a:gs pos="0">
                <a:schemeClr val="accent1">
                  <a:lumMod val="100000"/>
                </a:schemeClr>
              </a:gs>
            </a:gsLst>
            <a:path path="circle">
              <a:fillToRect l="50000" t="-80000" r="50000" b="180000"/>
            </a:path>
            <a:tileRect/>
          </a:gradFill>
        </p:spPr>
        <p:txBody>
          <a:bodyPr>
            <a:normAutofit/>
          </a:bodyPr>
          <a:lstStyle>
            <a:lvl1pPr>
              <a:defRPr lang="en-GB" sz="6460" b="1" kern="1200" dirty="0">
                <a:solidFill>
                  <a:schemeClr val="bg1"/>
                </a:solidFill>
                <a:latin typeface="+mj-lt"/>
                <a:ea typeface="+mj-ea"/>
                <a:cs typeface="+mj-cs"/>
              </a:defRPr>
            </a:lvl1pPr>
          </a:lstStyle>
          <a:p>
            <a:r>
              <a:rPr lang="en-US" dirty="0" smtClean="0"/>
              <a:t>Click to edit Master title style</a:t>
            </a:r>
            <a:endParaRPr lang="en-GB"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l="92468" r="124" b="98393"/>
          <a:stretch>
            <a:fillRect/>
          </a:stretch>
        </p:blipFill>
        <p:spPr bwMode="auto">
          <a:xfrm>
            <a:off x="0" y="27406260"/>
            <a:ext cx="51206400" cy="139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ektor\nmi3\03-SINE2020\45-Advertisements\02-2016_FRMII\Links\bg_adseries_01_120306_grau.tif"/>
          <p:cNvPicPr>
            <a:picLocks noChangeAspect="1" noChangeArrowheads="1"/>
          </p:cNvPicPr>
          <p:nvPr userDrawn="1"/>
        </p:nvPicPr>
        <p:blipFill>
          <a:blip r:embed="rId3">
            <a:extLst>
              <a:ext uri="{28A0092B-C50C-407E-A947-70E740481C1C}">
                <a14:useLocalDpi xmlns:a14="http://schemas.microsoft.com/office/drawing/2010/main" val="0"/>
              </a:ext>
            </a:extLst>
          </a:blip>
          <a:srcRect l="1361" t="7152" r="1361" b="6709"/>
          <a:stretch>
            <a:fillRect/>
          </a:stretch>
        </p:blipFill>
        <p:spPr bwMode="auto">
          <a:xfrm>
            <a:off x="30832574" y="2093876"/>
            <a:ext cx="20373826" cy="2531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7997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2099A2-A0CA-4018-8C2F-6599731013E9}" type="datetimeFigureOut">
              <a:rPr lang="en-GB"/>
              <a:pPr>
                <a:defRPr/>
              </a:pPr>
              <a:t>10/07/2017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FFB67ADE-3E75-4E21-9548-74F762969F91}" type="slidenum">
              <a:rPr lang="en-GB" altLang="en-US"/>
              <a:pPr/>
              <a:t>‹#›</a:t>
            </a:fld>
            <a:endParaRPr lang="en-GB" altLang="en-US" dirty="0"/>
          </a:p>
        </p:txBody>
      </p:sp>
    </p:spTree>
    <p:extLst>
      <p:ext uri="{BB962C8B-B14F-4D97-AF65-F5344CB8AC3E}">
        <p14:creationId xmlns:p14="http://schemas.microsoft.com/office/powerpoint/2010/main" val="2365750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153483"/>
            <a:ext cx="11521440" cy="245764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60322" y="1153483"/>
            <a:ext cx="33710881" cy="24576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57A55E-D2BC-4E5F-9260-E703B353D811}" type="datetimeFigureOut">
              <a:rPr lang="en-GB"/>
              <a:pPr>
                <a:defRPr/>
              </a:pPr>
              <a:t>10/07/2017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CF704924-DA8E-412C-893F-F5F21F556BC2}" type="slidenum">
              <a:rPr lang="en-GB" altLang="en-US"/>
              <a:pPr/>
              <a:t>‹#›</a:t>
            </a:fld>
            <a:endParaRPr lang="en-GB" altLang="en-US" dirty="0"/>
          </a:p>
        </p:txBody>
      </p:sp>
    </p:spTree>
    <p:extLst>
      <p:ext uri="{BB962C8B-B14F-4D97-AF65-F5344CB8AC3E}">
        <p14:creationId xmlns:p14="http://schemas.microsoft.com/office/powerpoint/2010/main" val="41393566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6D3F4DD-D29E-4084-A115-2259F299C0C6}" type="datetimeFigureOut">
              <a:rPr lang="en-GB"/>
              <a:pPr>
                <a:defRPr/>
              </a:pPr>
              <a:t>10/07/2017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9D63C93D-1696-4983-B365-5B3CFB3E2159}" type="slidenum">
              <a:rPr lang="en-GB" altLang="en-US"/>
              <a:pPr/>
              <a:t>‹#›</a:t>
            </a:fld>
            <a:endParaRPr lang="en-GB" altLang="en-US" dirty="0"/>
          </a:p>
        </p:txBody>
      </p:sp>
    </p:spTree>
    <p:extLst>
      <p:ext uri="{BB962C8B-B14F-4D97-AF65-F5344CB8AC3E}">
        <p14:creationId xmlns:p14="http://schemas.microsoft.com/office/powerpoint/2010/main" val="1777778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18508982"/>
            <a:ext cx="43525440" cy="5720715"/>
          </a:xfrm>
        </p:spPr>
        <p:txBody>
          <a:bodyPr anchor="t"/>
          <a:lstStyle>
            <a:lvl1pPr algn="l">
              <a:defRPr sz="2692" b="1" cap="all"/>
            </a:lvl1pPr>
          </a:lstStyle>
          <a:p>
            <a:r>
              <a:rPr lang="en-US" smtClean="0"/>
              <a:t>Click to edit Master title style</a:t>
            </a:r>
            <a:endParaRPr lang="en-GB"/>
          </a:p>
        </p:txBody>
      </p:sp>
      <p:sp>
        <p:nvSpPr>
          <p:cNvPr id="3" name="Text Placeholder 2"/>
          <p:cNvSpPr>
            <a:spLocks noGrp="1"/>
          </p:cNvSpPr>
          <p:nvPr>
            <p:ph type="body" idx="1"/>
          </p:nvPr>
        </p:nvSpPr>
        <p:spPr>
          <a:xfrm>
            <a:off x="4044953" y="12208197"/>
            <a:ext cx="43525440" cy="6300786"/>
          </a:xfrm>
        </p:spPr>
        <p:txBody>
          <a:bodyPr anchor="b"/>
          <a:lstStyle>
            <a:lvl1pPr marL="0" indent="0">
              <a:buNone/>
              <a:defRPr sz="1346">
                <a:solidFill>
                  <a:schemeClr val="tx1">
                    <a:tint val="75000"/>
                  </a:schemeClr>
                </a:solidFill>
              </a:defRPr>
            </a:lvl1pPr>
            <a:lvl2pPr marL="307670" indent="0">
              <a:buNone/>
              <a:defRPr sz="1211">
                <a:solidFill>
                  <a:schemeClr val="tx1">
                    <a:tint val="75000"/>
                  </a:schemeClr>
                </a:solidFill>
              </a:defRPr>
            </a:lvl2pPr>
            <a:lvl3pPr marL="615340" indent="0">
              <a:buNone/>
              <a:defRPr sz="1077">
                <a:solidFill>
                  <a:schemeClr val="tx1">
                    <a:tint val="75000"/>
                  </a:schemeClr>
                </a:solidFill>
              </a:defRPr>
            </a:lvl3pPr>
            <a:lvl4pPr marL="923010" indent="0">
              <a:buNone/>
              <a:defRPr sz="942">
                <a:solidFill>
                  <a:schemeClr val="tx1">
                    <a:tint val="75000"/>
                  </a:schemeClr>
                </a:solidFill>
              </a:defRPr>
            </a:lvl4pPr>
            <a:lvl5pPr marL="1230680" indent="0">
              <a:buNone/>
              <a:defRPr sz="942">
                <a:solidFill>
                  <a:schemeClr val="tx1">
                    <a:tint val="75000"/>
                  </a:schemeClr>
                </a:solidFill>
              </a:defRPr>
            </a:lvl5pPr>
            <a:lvl6pPr marL="1538350" indent="0">
              <a:buNone/>
              <a:defRPr sz="942">
                <a:solidFill>
                  <a:schemeClr val="tx1">
                    <a:tint val="75000"/>
                  </a:schemeClr>
                </a:solidFill>
              </a:defRPr>
            </a:lvl6pPr>
            <a:lvl7pPr marL="1846020" indent="0">
              <a:buNone/>
              <a:defRPr sz="942">
                <a:solidFill>
                  <a:schemeClr val="tx1">
                    <a:tint val="75000"/>
                  </a:schemeClr>
                </a:solidFill>
              </a:defRPr>
            </a:lvl7pPr>
            <a:lvl8pPr marL="2153691" indent="0">
              <a:buNone/>
              <a:defRPr sz="942">
                <a:solidFill>
                  <a:schemeClr val="tx1">
                    <a:tint val="75000"/>
                  </a:schemeClr>
                </a:solidFill>
              </a:defRPr>
            </a:lvl8pPr>
            <a:lvl9pPr marL="2461361" indent="0">
              <a:buNone/>
              <a:defRPr sz="94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207524-6D2B-41B8-9CB1-219366DF6A0A}" type="datetimeFigureOut">
              <a:rPr lang="en-GB"/>
              <a:pPr>
                <a:defRPr/>
              </a:pPr>
              <a:t>10/07/2017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F5E738DF-8BCF-4FC2-8AD9-9DD5C70E100F}" type="slidenum">
              <a:rPr lang="en-GB" altLang="en-US"/>
              <a:pPr/>
              <a:t>‹#›</a:t>
            </a:fld>
            <a:endParaRPr lang="en-GB" altLang="en-US" dirty="0"/>
          </a:p>
        </p:txBody>
      </p:sp>
    </p:spTree>
    <p:extLst>
      <p:ext uri="{BB962C8B-B14F-4D97-AF65-F5344CB8AC3E}">
        <p14:creationId xmlns:p14="http://schemas.microsoft.com/office/powerpoint/2010/main" val="3403344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60323" y="6720843"/>
            <a:ext cx="22616159" cy="19009045"/>
          </a:xfrm>
        </p:spPr>
        <p:txBody>
          <a:bodyPr/>
          <a:lstStyle>
            <a:lvl1pPr>
              <a:defRPr sz="1884"/>
            </a:lvl1pPr>
            <a:lvl2pPr>
              <a:defRPr sz="1615"/>
            </a:lvl2pPr>
            <a:lvl3pPr>
              <a:defRPr sz="1346"/>
            </a:lvl3pPr>
            <a:lvl4pPr>
              <a:defRPr sz="1211"/>
            </a:lvl4pPr>
            <a:lvl5pPr>
              <a:defRPr sz="1211"/>
            </a:lvl5pPr>
            <a:lvl6pPr>
              <a:defRPr sz="1211"/>
            </a:lvl6pPr>
            <a:lvl7pPr>
              <a:defRPr sz="1211"/>
            </a:lvl7pPr>
            <a:lvl8pPr>
              <a:defRPr sz="1211"/>
            </a:lvl8pPr>
            <a:lvl9pPr>
              <a:defRPr sz="1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029923" y="6720843"/>
            <a:ext cx="22616159" cy="19009045"/>
          </a:xfrm>
        </p:spPr>
        <p:txBody>
          <a:bodyPr/>
          <a:lstStyle>
            <a:lvl1pPr>
              <a:defRPr sz="1884"/>
            </a:lvl1pPr>
            <a:lvl2pPr>
              <a:defRPr sz="1615"/>
            </a:lvl2pPr>
            <a:lvl3pPr>
              <a:defRPr sz="1346"/>
            </a:lvl3pPr>
            <a:lvl4pPr>
              <a:defRPr sz="1211"/>
            </a:lvl4pPr>
            <a:lvl5pPr>
              <a:defRPr sz="1211"/>
            </a:lvl5pPr>
            <a:lvl6pPr>
              <a:defRPr sz="1211"/>
            </a:lvl6pPr>
            <a:lvl7pPr>
              <a:defRPr sz="1211"/>
            </a:lvl7pPr>
            <a:lvl8pPr>
              <a:defRPr sz="1211"/>
            </a:lvl8pPr>
            <a:lvl9pPr>
              <a:defRPr sz="12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7BFFA2E-D628-4E67-8012-7066D29AA307}" type="datetimeFigureOut">
              <a:rPr lang="en-GB"/>
              <a:pPr>
                <a:defRPr/>
              </a:pPr>
              <a:t>10/07/2017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8032C9B9-E36E-46E4-B538-44AF6374058A}" type="slidenum">
              <a:rPr lang="en-GB" altLang="en-US"/>
              <a:pPr/>
              <a:t>‹#›</a:t>
            </a:fld>
            <a:endParaRPr lang="en-GB" altLang="en-US" dirty="0"/>
          </a:p>
        </p:txBody>
      </p:sp>
    </p:spTree>
    <p:extLst>
      <p:ext uri="{BB962C8B-B14F-4D97-AF65-F5344CB8AC3E}">
        <p14:creationId xmlns:p14="http://schemas.microsoft.com/office/powerpoint/2010/main" val="1041820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60323" y="6447476"/>
            <a:ext cx="22625052" cy="2687000"/>
          </a:xfrm>
        </p:spPr>
        <p:txBody>
          <a:bodyPr anchor="b"/>
          <a:lstStyle>
            <a:lvl1pPr marL="0" indent="0">
              <a:buNone/>
              <a:defRPr sz="1615" b="1"/>
            </a:lvl1pPr>
            <a:lvl2pPr marL="307670" indent="0">
              <a:buNone/>
              <a:defRPr sz="1346" b="1"/>
            </a:lvl2pPr>
            <a:lvl3pPr marL="615340" indent="0">
              <a:buNone/>
              <a:defRPr sz="1211" b="1"/>
            </a:lvl3pPr>
            <a:lvl4pPr marL="923010" indent="0">
              <a:buNone/>
              <a:defRPr sz="1077" b="1"/>
            </a:lvl4pPr>
            <a:lvl5pPr marL="1230680" indent="0">
              <a:buNone/>
              <a:defRPr sz="1077" b="1"/>
            </a:lvl5pPr>
            <a:lvl6pPr marL="1538350" indent="0">
              <a:buNone/>
              <a:defRPr sz="1077" b="1"/>
            </a:lvl6pPr>
            <a:lvl7pPr marL="1846020" indent="0">
              <a:buNone/>
              <a:defRPr sz="1077" b="1"/>
            </a:lvl7pPr>
            <a:lvl8pPr marL="2153691" indent="0">
              <a:buNone/>
              <a:defRPr sz="1077" b="1"/>
            </a:lvl8pPr>
            <a:lvl9pPr marL="2461361" indent="0">
              <a:buNone/>
              <a:defRPr sz="1077" b="1"/>
            </a:lvl9pPr>
          </a:lstStyle>
          <a:p>
            <a:pPr lvl="0"/>
            <a:r>
              <a:rPr lang="en-US" smtClean="0"/>
              <a:t>Click to edit Master text styles</a:t>
            </a:r>
          </a:p>
        </p:txBody>
      </p:sp>
      <p:sp>
        <p:nvSpPr>
          <p:cNvPr id="4" name="Content Placeholder 3"/>
          <p:cNvSpPr>
            <a:spLocks noGrp="1"/>
          </p:cNvSpPr>
          <p:nvPr>
            <p:ph sz="half" idx="2"/>
          </p:nvPr>
        </p:nvSpPr>
        <p:spPr>
          <a:xfrm>
            <a:off x="2560323" y="9134476"/>
            <a:ext cx="22625052" cy="16595409"/>
          </a:xfrm>
        </p:spPr>
        <p:txBody>
          <a:bodyPr/>
          <a:lstStyle>
            <a:lvl1pPr>
              <a:defRPr sz="1615"/>
            </a:lvl1pPr>
            <a:lvl2pPr>
              <a:defRPr sz="1346"/>
            </a:lvl2pPr>
            <a:lvl3pPr>
              <a:defRPr sz="1211"/>
            </a:lvl3pPr>
            <a:lvl4pPr>
              <a:defRPr sz="1077"/>
            </a:lvl4pPr>
            <a:lvl5pPr>
              <a:defRPr sz="1077"/>
            </a:lvl5pPr>
            <a:lvl6pPr>
              <a:defRPr sz="1077"/>
            </a:lvl6pPr>
            <a:lvl7pPr>
              <a:defRPr sz="1077"/>
            </a:lvl7pPr>
            <a:lvl8pPr>
              <a:defRPr sz="1077"/>
            </a:lvl8pPr>
            <a:lvl9pPr>
              <a:defRPr sz="10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6012149" y="6447476"/>
            <a:ext cx="22633940" cy="2687000"/>
          </a:xfrm>
        </p:spPr>
        <p:txBody>
          <a:bodyPr anchor="b"/>
          <a:lstStyle>
            <a:lvl1pPr marL="0" indent="0">
              <a:buNone/>
              <a:defRPr sz="1615" b="1"/>
            </a:lvl1pPr>
            <a:lvl2pPr marL="307670" indent="0">
              <a:buNone/>
              <a:defRPr sz="1346" b="1"/>
            </a:lvl2pPr>
            <a:lvl3pPr marL="615340" indent="0">
              <a:buNone/>
              <a:defRPr sz="1211" b="1"/>
            </a:lvl3pPr>
            <a:lvl4pPr marL="923010" indent="0">
              <a:buNone/>
              <a:defRPr sz="1077" b="1"/>
            </a:lvl4pPr>
            <a:lvl5pPr marL="1230680" indent="0">
              <a:buNone/>
              <a:defRPr sz="1077" b="1"/>
            </a:lvl5pPr>
            <a:lvl6pPr marL="1538350" indent="0">
              <a:buNone/>
              <a:defRPr sz="1077" b="1"/>
            </a:lvl6pPr>
            <a:lvl7pPr marL="1846020" indent="0">
              <a:buNone/>
              <a:defRPr sz="1077" b="1"/>
            </a:lvl7pPr>
            <a:lvl8pPr marL="2153691" indent="0">
              <a:buNone/>
              <a:defRPr sz="1077" b="1"/>
            </a:lvl8pPr>
            <a:lvl9pPr marL="2461361" indent="0">
              <a:buNone/>
              <a:defRPr sz="1077" b="1"/>
            </a:lvl9pPr>
          </a:lstStyle>
          <a:p>
            <a:pPr lvl="0"/>
            <a:r>
              <a:rPr lang="en-US" smtClean="0"/>
              <a:t>Click to edit Master text styles</a:t>
            </a:r>
          </a:p>
        </p:txBody>
      </p:sp>
      <p:sp>
        <p:nvSpPr>
          <p:cNvPr id="6" name="Content Placeholder 5"/>
          <p:cNvSpPr>
            <a:spLocks noGrp="1"/>
          </p:cNvSpPr>
          <p:nvPr>
            <p:ph sz="quarter" idx="4"/>
          </p:nvPr>
        </p:nvSpPr>
        <p:spPr>
          <a:xfrm>
            <a:off x="26012149" y="9134476"/>
            <a:ext cx="22633940" cy="16595409"/>
          </a:xfrm>
        </p:spPr>
        <p:txBody>
          <a:bodyPr/>
          <a:lstStyle>
            <a:lvl1pPr>
              <a:defRPr sz="1615"/>
            </a:lvl1pPr>
            <a:lvl2pPr>
              <a:defRPr sz="1346"/>
            </a:lvl2pPr>
            <a:lvl3pPr>
              <a:defRPr sz="1211"/>
            </a:lvl3pPr>
            <a:lvl4pPr>
              <a:defRPr sz="1077"/>
            </a:lvl4pPr>
            <a:lvl5pPr>
              <a:defRPr sz="1077"/>
            </a:lvl5pPr>
            <a:lvl6pPr>
              <a:defRPr sz="1077"/>
            </a:lvl6pPr>
            <a:lvl7pPr>
              <a:defRPr sz="1077"/>
            </a:lvl7pPr>
            <a:lvl8pPr>
              <a:defRPr sz="1077"/>
            </a:lvl8pPr>
            <a:lvl9pPr>
              <a:defRPr sz="10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5CA1BEA-E38B-444C-B016-B74C4989087A}" type="datetimeFigureOut">
              <a:rPr lang="en-GB"/>
              <a:pPr>
                <a:defRPr/>
              </a:pPr>
              <a:t>10/07/2017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FA65FD2A-800C-45FF-AF82-06177F1EB4E0}" type="slidenum">
              <a:rPr lang="en-GB" altLang="en-US"/>
              <a:pPr/>
              <a:t>‹#›</a:t>
            </a:fld>
            <a:endParaRPr lang="en-GB" altLang="en-US" dirty="0"/>
          </a:p>
        </p:txBody>
      </p:sp>
    </p:spTree>
    <p:extLst>
      <p:ext uri="{BB962C8B-B14F-4D97-AF65-F5344CB8AC3E}">
        <p14:creationId xmlns:p14="http://schemas.microsoft.com/office/powerpoint/2010/main" val="76303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D92C075-0D27-46A0-8578-763EA2B61ECF}" type="datetimeFigureOut">
              <a:rPr lang="en-GB"/>
              <a:pPr>
                <a:defRPr/>
              </a:pPr>
              <a:t>10/07/2017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12489ABD-924F-4604-9DD6-8F01EF32B9C5}" type="slidenum">
              <a:rPr lang="en-GB" altLang="en-US"/>
              <a:pPr/>
              <a:t>‹#›</a:t>
            </a:fld>
            <a:endParaRPr lang="en-GB" altLang="en-US" dirty="0"/>
          </a:p>
        </p:txBody>
      </p:sp>
    </p:spTree>
    <p:extLst>
      <p:ext uri="{BB962C8B-B14F-4D97-AF65-F5344CB8AC3E}">
        <p14:creationId xmlns:p14="http://schemas.microsoft.com/office/powerpoint/2010/main" val="330891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65D61-7019-43BF-B98E-D3ADA7DF1961}" type="datetimeFigureOut">
              <a:rPr lang="en-GB"/>
              <a:pPr>
                <a:defRPr/>
              </a:pPr>
              <a:t>10/07/2017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0C320662-DF89-4272-8B99-D1D593126989}" type="slidenum">
              <a:rPr lang="en-GB" altLang="en-US"/>
              <a:pPr/>
              <a:t>‹#›</a:t>
            </a:fld>
            <a:endParaRPr lang="en-GB" altLang="en-US" dirty="0"/>
          </a:p>
        </p:txBody>
      </p:sp>
    </p:spTree>
    <p:extLst>
      <p:ext uri="{BB962C8B-B14F-4D97-AF65-F5344CB8AC3E}">
        <p14:creationId xmlns:p14="http://schemas.microsoft.com/office/powerpoint/2010/main" val="393534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1" y="1146811"/>
            <a:ext cx="16846553" cy="4880610"/>
          </a:xfrm>
        </p:spPr>
        <p:txBody>
          <a:bodyPr anchor="b"/>
          <a:lstStyle>
            <a:lvl1pPr algn="l">
              <a:defRPr sz="1346" b="1"/>
            </a:lvl1pPr>
          </a:lstStyle>
          <a:p>
            <a:r>
              <a:rPr lang="en-US" smtClean="0"/>
              <a:t>Click to edit Master title style</a:t>
            </a:r>
            <a:endParaRPr lang="en-GB"/>
          </a:p>
        </p:txBody>
      </p:sp>
      <p:sp>
        <p:nvSpPr>
          <p:cNvPr id="3" name="Content Placeholder 2"/>
          <p:cNvSpPr>
            <a:spLocks noGrp="1"/>
          </p:cNvSpPr>
          <p:nvPr>
            <p:ph idx="1"/>
          </p:nvPr>
        </p:nvSpPr>
        <p:spPr>
          <a:xfrm>
            <a:off x="20020280" y="1146814"/>
            <a:ext cx="28625800" cy="24583075"/>
          </a:xfrm>
        </p:spPr>
        <p:txBody>
          <a:bodyPr/>
          <a:lstStyle>
            <a:lvl1pPr>
              <a:defRPr sz="2153"/>
            </a:lvl1pPr>
            <a:lvl2pPr>
              <a:defRPr sz="1884"/>
            </a:lvl2pPr>
            <a:lvl3pPr>
              <a:defRPr sz="1615"/>
            </a:lvl3pPr>
            <a:lvl4pPr>
              <a:defRPr sz="1346"/>
            </a:lvl4pPr>
            <a:lvl5pPr>
              <a:defRPr sz="1346"/>
            </a:lvl5pPr>
            <a:lvl6pPr>
              <a:defRPr sz="1346"/>
            </a:lvl6pPr>
            <a:lvl7pPr>
              <a:defRPr sz="1346"/>
            </a:lvl7pPr>
            <a:lvl8pPr>
              <a:defRPr sz="1346"/>
            </a:lvl8pPr>
            <a:lvl9pPr>
              <a:defRPr sz="13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560331" y="6027422"/>
            <a:ext cx="16846553" cy="19702465"/>
          </a:xfrm>
        </p:spPr>
        <p:txBody>
          <a:bodyPr/>
          <a:lstStyle>
            <a:lvl1pPr marL="0" indent="0">
              <a:buNone/>
              <a:defRPr sz="942"/>
            </a:lvl1pPr>
            <a:lvl2pPr marL="307670" indent="0">
              <a:buNone/>
              <a:defRPr sz="807"/>
            </a:lvl2pPr>
            <a:lvl3pPr marL="615340" indent="0">
              <a:buNone/>
              <a:defRPr sz="673"/>
            </a:lvl3pPr>
            <a:lvl4pPr marL="923010" indent="0">
              <a:buNone/>
              <a:defRPr sz="606"/>
            </a:lvl4pPr>
            <a:lvl5pPr marL="1230680" indent="0">
              <a:buNone/>
              <a:defRPr sz="606"/>
            </a:lvl5pPr>
            <a:lvl6pPr marL="1538350" indent="0">
              <a:buNone/>
              <a:defRPr sz="606"/>
            </a:lvl6pPr>
            <a:lvl7pPr marL="1846020" indent="0">
              <a:buNone/>
              <a:defRPr sz="606"/>
            </a:lvl7pPr>
            <a:lvl8pPr marL="2153691" indent="0">
              <a:buNone/>
              <a:defRPr sz="606"/>
            </a:lvl8pPr>
            <a:lvl9pPr marL="2461361" indent="0">
              <a:buNone/>
              <a:defRPr sz="60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BC74BB-98EE-4EEF-B93E-3FFC307229A2}" type="datetimeFigureOut">
              <a:rPr lang="en-GB"/>
              <a:pPr>
                <a:defRPr/>
              </a:pPr>
              <a:t>10/07/2017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7241AE42-BE6F-4749-A8BE-FB5C77EF9CC7}" type="slidenum">
              <a:rPr lang="en-GB" altLang="en-US"/>
              <a:pPr/>
              <a:t>‹#›</a:t>
            </a:fld>
            <a:endParaRPr lang="en-GB" altLang="en-US" dirty="0"/>
          </a:p>
        </p:txBody>
      </p:sp>
    </p:spTree>
    <p:extLst>
      <p:ext uri="{BB962C8B-B14F-4D97-AF65-F5344CB8AC3E}">
        <p14:creationId xmlns:p14="http://schemas.microsoft.com/office/powerpoint/2010/main" val="307277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0162522"/>
            <a:ext cx="30723840" cy="2380299"/>
          </a:xfrm>
        </p:spPr>
        <p:txBody>
          <a:bodyPr anchor="b"/>
          <a:lstStyle>
            <a:lvl1pPr algn="l">
              <a:defRPr sz="1346" b="1"/>
            </a:lvl1pPr>
          </a:lstStyle>
          <a:p>
            <a:r>
              <a:rPr lang="en-US" smtClean="0"/>
              <a:t>Click to edit Master title style</a:t>
            </a:r>
            <a:endParaRPr lang="en-GB"/>
          </a:p>
        </p:txBody>
      </p:sp>
      <p:sp>
        <p:nvSpPr>
          <p:cNvPr id="3" name="Picture Placeholder 2"/>
          <p:cNvSpPr>
            <a:spLocks noGrp="1"/>
          </p:cNvSpPr>
          <p:nvPr>
            <p:ph type="pic" idx="1"/>
          </p:nvPr>
        </p:nvSpPr>
        <p:spPr>
          <a:xfrm>
            <a:off x="10036813" y="2573656"/>
            <a:ext cx="30723840" cy="17282160"/>
          </a:xfrm>
        </p:spPr>
        <p:txBody>
          <a:bodyPr rtlCol="0">
            <a:normAutofit/>
          </a:bodyPr>
          <a:lstStyle>
            <a:lvl1pPr marL="0" indent="0">
              <a:buNone/>
              <a:defRPr sz="2153"/>
            </a:lvl1pPr>
            <a:lvl2pPr marL="307670" indent="0">
              <a:buNone/>
              <a:defRPr sz="1884"/>
            </a:lvl2pPr>
            <a:lvl3pPr marL="615340" indent="0">
              <a:buNone/>
              <a:defRPr sz="1615"/>
            </a:lvl3pPr>
            <a:lvl4pPr marL="923010" indent="0">
              <a:buNone/>
              <a:defRPr sz="1346"/>
            </a:lvl4pPr>
            <a:lvl5pPr marL="1230680" indent="0">
              <a:buNone/>
              <a:defRPr sz="1346"/>
            </a:lvl5pPr>
            <a:lvl6pPr marL="1538350" indent="0">
              <a:buNone/>
              <a:defRPr sz="1346"/>
            </a:lvl6pPr>
            <a:lvl7pPr marL="1846020" indent="0">
              <a:buNone/>
              <a:defRPr sz="1346"/>
            </a:lvl7pPr>
            <a:lvl8pPr marL="2153691" indent="0">
              <a:buNone/>
              <a:defRPr sz="1346"/>
            </a:lvl8pPr>
            <a:lvl9pPr marL="2461361" indent="0">
              <a:buNone/>
              <a:defRPr sz="1346"/>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0036813" y="22542821"/>
            <a:ext cx="30723840" cy="3380421"/>
          </a:xfrm>
        </p:spPr>
        <p:txBody>
          <a:bodyPr/>
          <a:lstStyle>
            <a:lvl1pPr marL="0" indent="0">
              <a:buNone/>
              <a:defRPr sz="942"/>
            </a:lvl1pPr>
            <a:lvl2pPr marL="307670" indent="0">
              <a:buNone/>
              <a:defRPr sz="807"/>
            </a:lvl2pPr>
            <a:lvl3pPr marL="615340" indent="0">
              <a:buNone/>
              <a:defRPr sz="673"/>
            </a:lvl3pPr>
            <a:lvl4pPr marL="923010" indent="0">
              <a:buNone/>
              <a:defRPr sz="606"/>
            </a:lvl4pPr>
            <a:lvl5pPr marL="1230680" indent="0">
              <a:buNone/>
              <a:defRPr sz="606"/>
            </a:lvl5pPr>
            <a:lvl6pPr marL="1538350" indent="0">
              <a:buNone/>
              <a:defRPr sz="606"/>
            </a:lvl6pPr>
            <a:lvl7pPr marL="1846020" indent="0">
              <a:buNone/>
              <a:defRPr sz="606"/>
            </a:lvl7pPr>
            <a:lvl8pPr marL="2153691" indent="0">
              <a:buNone/>
              <a:defRPr sz="606"/>
            </a:lvl8pPr>
            <a:lvl9pPr marL="2461361" indent="0">
              <a:buNone/>
              <a:defRPr sz="60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1FB3F7-3217-4656-B3F7-D6EBBA3FBDF7}" type="datetimeFigureOut">
              <a:rPr lang="en-GB"/>
              <a:pPr>
                <a:defRPr/>
              </a:pPr>
              <a:t>10/07/2017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18B5C80E-5F42-4553-B608-662F5BE16892}" type="slidenum">
              <a:rPr lang="en-GB" altLang="en-US"/>
              <a:pPr/>
              <a:t>‹#›</a:t>
            </a:fld>
            <a:endParaRPr lang="en-GB" altLang="en-US" dirty="0"/>
          </a:p>
        </p:txBody>
      </p:sp>
    </p:spTree>
    <p:extLst>
      <p:ext uri="{BB962C8B-B14F-4D97-AF65-F5344CB8AC3E}">
        <p14:creationId xmlns:p14="http://schemas.microsoft.com/office/powerpoint/2010/main" val="4070562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1394" y="1153768"/>
            <a:ext cx="46083612" cy="479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2561394" y="6720699"/>
            <a:ext cx="46083612" cy="1900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2561397" y="26696906"/>
            <a:ext cx="11947802" cy="1533016"/>
          </a:xfrm>
          <a:prstGeom prst="rect">
            <a:avLst/>
          </a:prstGeom>
        </p:spPr>
        <p:txBody>
          <a:bodyPr vert="horz" lIns="91440" tIns="45720" rIns="91440" bIns="45720" rtlCol="0" anchor="ctr"/>
          <a:lstStyle>
            <a:lvl1pPr algn="l" fontAlgn="auto">
              <a:spcBef>
                <a:spcPts val="0"/>
              </a:spcBef>
              <a:spcAft>
                <a:spcPts val="0"/>
              </a:spcAft>
              <a:defRPr sz="807">
                <a:solidFill>
                  <a:schemeClr val="tx1">
                    <a:tint val="75000"/>
                  </a:schemeClr>
                </a:solidFill>
                <a:latin typeface="+mn-lt"/>
                <a:cs typeface="+mn-cs"/>
              </a:defRPr>
            </a:lvl1pPr>
          </a:lstStyle>
          <a:p>
            <a:pPr>
              <a:defRPr/>
            </a:pPr>
            <a:fld id="{64914447-3130-4511-83B8-E0B54183E9B9}" type="datetimeFigureOut">
              <a:rPr lang="en-GB"/>
              <a:pPr>
                <a:defRPr/>
              </a:pPr>
              <a:t>10/07/2017</a:t>
            </a:fld>
            <a:endParaRPr lang="en-GB" dirty="0"/>
          </a:p>
        </p:txBody>
      </p:sp>
      <p:sp>
        <p:nvSpPr>
          <p:cNvPr id="5" name="Footer Placeholder 4"/>
          <p:cNvSpPr>
            <a:spLocks noGrp="1"/>
          </p:cNvSpPr>
          <p:nvPr>
            <p:ph type="ftr" sz="quarter" idx="3"/>
          </p:nvPr>
        </p:nvSpPr>
        <p:spPr>
          <a:xfrm>
            <a:off x="17494804" y="26696906"/>
            <a:ext cx="16216792" cy="1533016"/>
          </a:xfrm>
          <a:prstGeom prst="rect">
            <a:avLst/>
          </a:prstGeom>
        </p:spPr>
        <p:txBody>
          <a:bodyPr vert="horz" lIns="91440" tIns="45720" rIns="91440" bIns="45720" rtlCol="0" anchor="ctr"/>
          <a:lstStyle>
            <a:lvl1pPr algn="ctr" fontAlgn="auto">
              <a:spcBef>
                <a:spcPts val="0"/>
              </a:spcBef>
              <a:spcAft>
                <a:spcPts val="0"/>
              </a:spcAft>
              <a:defRPr sz="807">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36697207" y="26696906"/>
            <a:ext cx="11947802" cy="1533016"/>
          </a:xfrm>
          <a:prstGeom prst="rect">
            <a:avLst/>
          </a:prstGeom>
        </p:spPr>
        <p:txBody>
          <a:bodyPr vert="horz" wrap="square" lIns="91440" tIns="45720" rIns="91440" bIns="45720" numCol="1" anchor="ctr" anchorCtr="0" compatLnSpc="1">
            <a:prstTxWarp prst="textNoShape">
              <a:avLst/>
            </a:prstTxWarp>
          </a:bodyPr>
          <a:lstStyle>
            <a:lvl1pPr algn="r">
              <a:defRPr sz="807">
                <a:solidFill>
                  <a:srgbClr val="898989"/>
                </a:solidFill>
              </a:defRPr>
            </a:lvl1pPr>
          </a:lstStyle>
          <a:p>
            <a:fld id="{697F4041-C3F5-432D-922F-02E3ECDAB34A}"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rtl="0" eaLnBrk="0" fontAlgn="base" hangingPunct="0">
        <a:spcBef>
          <a:spcPct val="0"/>
        </a:spcBef>
        <a:spcAft>
          <a:spcPct val="0"/>
        </a:spcAft>
        <a:defRPr sz="2961" kern="1200">
          <a:solidFill>
            <a:schemeClr val="tx1"/>
          </a:solidFill>
          <a:latin typeface="+mj-lt"/>
          <a:ea typeface="+mj-ea"/>
          <a:cs typeface="+mj-cs"/>
        </a:defRPr>
      </a:lvl1pPr>
      <a:lvl2pPr algn="ctr" rtl="0" eaLnBrk="0" fontAlgn="base" hangingPunct="0">
        <a:spcBef>
          <a:spcPct val="0"/>
        </a:spcBef>
        <a:spcAft>
          <a:spcPct val="0"/>
        </a:spcAft>
        <a:defRPr sz="2961">
          <a:solidFill>
            <a:schemeClr val="tx1"/>
          </a:solidFill>
          <a:latin typeface="Calibri" pitchFamily="34" charset="0"/>
        </a:defRPr>
      </a:lvl2pPr>
      <a:lvl3pPr algn="ctr" rtl="0" eaLnBrk="0" fontAlgn="base" hangingPunct="0">
        <a:spcBef>
          <a:spcPct val="0"/>
        </a:spcBef>
        <a:spcAft>
          <a:spcPct val="0"/>
        </a:spcAft>
        <a:defRPr sz="2961">
          <a:solidFill>
            <a:schemeClr val="tx1"/>
          </a:solidFill>
          <a:latin typeface="Calibri" pitchFamily="34" charset="0"/>
        </a:defRPr>
      </a:lvl3pPr>
      <a:lvl4pPr algn="ctr" rtl="0" eaLnBrk="0" fontAlgn="base" hangingPunct="0">
        <a:spcBef>
          <a:spcPct val="0"/>
        </a:spcBef>
        <a:spcAft>
          <a:spcPct val="0"/>
        </a:spcAft>
        <a:defRPr sz="2961">
          <a:solidFill>
            <a:schemeClr val="tx1"/>
          </a:solidFill>
          <a:latin typeface="Calibri" pitchFamily="34" charset="0"/>
        </a:defRPr>
      </a:lvl4pPr>
      <a:lvl5pPr algn="ctr" rtl="0" eaLnBrk="0" fontAlgn="base" hangingPunct="0">
        <a:spcBef>
          <a:spcPct val="0"/>
        </a:spcBef>
        <a:spcAft>
          <a:spcPct val="0"/>
        </a:spcAft>
        <a:defRPr sz="2961">
          <a:solidFill>
            <a:schemeClr val="tx1"/>
          </a:solidFill>
          <a:latin typeface="Calibri" pitchFamily="34" charset="0"/>
        </a:defRPr>
      </a:lvl5pPr>
      <a:lvl6pPr marL="307670" algn="ctr" rtl="0" fontAlgn="base">
        <a:spcBef>
          <a:spcPct val="0"/>
        </a:spcBef>
        <a:spcAft>
          <a:spcPct val="0"/>
        </a:spcAft>
        <a:defRPr sz="2961">
          <a:solidFill>
            <a:schemeClr val="tx1"/>
          </a:solidFill>
          <a:latin typeface="Calibri" pitchFamily="34" charset="0"/>
        </a:defRPr>
      </a:lvl6pPr>
      <a:lvl7pPr marL="615340" algn="ctr" rtl="0" fontAlgn="base">
        <a:spcBef>
          <a:spcPct val="0"/>
        </a:spcBef>
        <a:spcAft>
          <a:spcPct val="0"/>
        </a:spcAft>
        <a:defRPr sz="2961">
          <a:solidFill>
            <a:schemeClr val="tx1"/>
          </a:solidFill>
          <a:latin typeface="Calibri" pitchFamily="34" charset="0"/>
        </a:defRPr>
      </a:lvl7pPr>
      <a:lvl8pPr marL="923010" algn="ctr" rtl="0" fontAlgn="base">
        <a:spcBef>
          <a:spcPct val="0"/>
        </a:spcBef>
        <a:spcAft>
          <a:spcPct val="0"/>
        </a:spcAft>
        <a:defRPr sz="2961">
          <a:solidFill>
            <a:schemeClr val="tx1"/>
          </a:solidFill>
          <a:latin typeface="Calibri" pitchFamily="34" charset="0"/>
        </a:defRPr>
      </a:lvl8pPr>
      <a:lvl9pPr marL="1230680" algn="ctr" rtl="0" fontAlgn="base">
        <a:spcBef>
          <a:spcPct val="0"/>
        </a:spcBef>
        <a:spcAft>
          <a:spcPct val="0"/>
        </a:spcAft>
        <a:defRPr sz="2961">
          <a:solidFill>
            <a:schemeClr val="tx1"/>
          </a:solidFill>
          <a:latin typeface="Calibri" pitchFamily="34" charset="0"/>
        </a:defRPr>
      </a:lvl9pPr>
    </p:titleStyle>
    <p:bodyStyle>
      <a:lvl1pPr marL="230753" indent="-230753" algn="l" rtl="0" eaLnBrk="0" fontAlgn="base" hangingPunct="0">
        <a:spcBef>
          <a:spcPct val="20000"/>
        </a:spcBef>
        <a:spcAft>
          <a:spcPct val="0"/>
        </a:spcAft>
        <a:buFont typeface="Arial" panose="020B0604020202020204" pitchFamily="34" charset="0"/>
        <a:buChar char="•"/>
        <a:defRPr sz="2153" kern="1200">
          <a:solidFill>
            <a:schemeClr val="tx1"/>
          </a:solidFill>
          <a:latin typeface="+mn-lt"/>
          <a:ea typeface="+mn-ea"/>
          <a:cs typeface="+mn-cs"/>
        </a:defRPr>
      </a:lvl1pPr>
      <a:lvl2pPr marL="499964" indent="-192294" algn="l" rtl="0" eaLnBrk="0" fontAlgn="base" hangingPunct="0">
        <a:spcBef>
          <a:spcPct val="20000"/>
        </a:spcBef>
        <a:spcAft>
          <a:spcPct val="0"/>
        </a:spcAft>
        <a:buFont typeface="Arial" panose="020B0604020202020204" pitchFamily="34" charset="0"/>
        <a:buChar char="–"/>
        <a:defRPr sz="1884" kern="1200">
          <a:solidFill>
            <a:schemeClr val="tx1"/>
          </a:solidFill>
          <a:latin typeface="+mn-lt"/>
          <a:ea typeface="+mn-ea"/>
          <a:cs typeface="+mn-cs"/>
        </a:defRPr>
      </a:lvl2pPr>
      <a:lvl3pPr marL="769175" indent="-153835" algn="l" rtl="0" eaLnBrk="0" fontAlgn="base" hangingPunct="0">
        <a:spcBef>
          <a:spcPct val="20000"/>
        </a:spcBef>
        <a:spcAft>
          <a:spcPct val="0"/>
        </a:spcAft>
        <a:buFont typeface="Arial" panose="020B0604020202020204" pitchFamily="34" charset="0"/>
        <a:buChar char="•"/>
        <a:defRPr sz="1615" kern="1200">
          <a:solidFill>
            <a:schemeClr val="tx1"/>
          </a:solidFill>
          <a:latin typeface="+mn-lt"/>
          <a:ea typeface="+mn-ea"/>
          <a:cs typeface="+mn-cs"/>
        </a:defRPr>
      </a:lvl3pPr>
      <a:lvl4pPr marL="1076845" indent="-153835" algn="l" rtl="0" eaLnBrk="0" fontAlgn="base" hangingPunct="0">
        <a:spcBef>
          <a:spcPct val="20000"/>
        </a:spcBef>
        <a:spcAft>
          <a:spcPct val="0"/>
        </a:spcAft>
        <a:buFont typeface="Arial" panose="020B0604020202020204" pitchFamily="34" charset="0"/>
        <a:buChar char="–"/>
        <a:defRPr sz="1346" kern="1200">
          <a:solidFill>
            <a:schemeClr val="tx1"/>
          </a:solidFill>
          <a:latin typeface="+mn-lt"/>
          <a:ea typeface="+mn-ea"/>
          <a:cs typeface="+mn-cs"/>
        </a:defRPr>
      </a:lvl4pPr>
      <a:lvl5pPr marL="1384515" indent="-153835" algn="l" rtl="0" eaLnBrk="0" fontAlgn="base" hangingPunct="0">
        <a:spcBef>
          <a:spcPct val="20000"/>
        </a:spcBef>
        <a:spcAft>
          <a:spcPct val="0"/>
        </a:spcAft>
        <a:buFont typeface="Arial" panose="020B0604020202020204" pitchFamily="34" charset="0"/>
        <a:buChar char="»"/>
        <a:defRPr sz="1346" kern="1200">
          <a:solidFill>
            <a:schemeClr val="tx1"/>
          </a:solidFill>
          <a:latin typeface="+mn-lt"/>
          <a:ea typeface="+mn-ea"/>
          <a:cs typeface="+mn-cs"/>
        </a:defRPr>
      </a:lvl5pPr>
      <a:lvl6pPr marL="1692185" indent="-153835" algn="l" defTabSz="615340" rtl="0" eaLnBrk="1" latinLnBrk="0" hangingPunct="1">
        <a:spcBef>
          <a:spcPct val="20000"/>
        </a:spcBef>
        <a:buFont typeface="Arial" pitchFamily="34" charset="0"/>
        <a:buChar char="•"/>
        <a:defRPr sz="1346" kern="1200">
          <a:solidFill>
            <a:schemeClr val="tx1"/>
          </a:solidFill>
          <a:latin typeface="+mn-lt"/>
          <a:ea typeface="+mn-ea"/>
          <a:cs typeface="+mn-cs"/>
        </a:defRPr>
      </a:lvl6pPr>
      <a:lvl7pPr marL="1999855" indent="-153835" algn="l" defTabSz="615340" rtl="0" eaLnBrk="1" latinLnBrk="0" hangingPunct="1">
        <a:spcBef>
          <a:spcPct val="20000"/>
        </a:spcBef>
        <a:buFont typeface="Arial" pitchFamily="34" charset="0"/>
        <a:buChar char="•"/>
        <a:defRPr sz="1346" kern="1200">
          <a:solidFill>
            <a:schemeClr val="tx1"/>
          </a:solidFill>
          <a:latin typeface="+mn-lt"/>
          <a:ea typeface="+mn-ea"/>
          <a:cs typeface="+mn-cs"/>
        </a:defRPr>
      </a:lvl7pPr>
      <a:lvl8pPr marL="2307526" indent="-153835" algn="l" defTabSz="615340" rtl="0" eaLnBrk="1" latinLnBrk="0" hangingPunct="1">
        <a:spcBef>
          <a:spcPct val="20000"/>
        </a:spcBef>
        <a:buFont typeface="Arial" pitchFamily="34" charset="0"/>
        <a:buChar char="•"/>
        <a:defRPr sz="1346" kern="1200">
          <a:solidFill>
            <a:schemeClr val="tx1"/>
          </a:solidFill>
          <a:latin typeface="+mn-lt"/>
          <a:ea typeface="+mn-ea"/>
          <a:cs typeface="+mn-cs"/>
        </a:defRPr>
      </a:lvl8pPr>
      <a:lvl9pPr marL="2615196" indent="-153835" algn="l" defTabSz="615340" rtl="0" eaLnBrk="1" latinLnBrk="0" hangingPunct="1">
        <a:spcBef>
          <a:spcPct val="20000"/>
        </a:spcBef>
        <a:buFont typeface="Arial" pitchFamily="34" charset="0"/>
        <a:buChar char="•"/>
        <a:defRPr sz="1346" kern="1200">
          <a:solidFill>
            <a:schemeClr val="tx1"/>
          </a:solidFill>
          <a:latin typeface="+mn-lt"/>
          <a:ea typeface="+mn-ea"/>
          <a:cs typeface="+mn-cs"/>
        </a:defRPr>
      </a:lvl9pPr>
    </p:bodyStyle>
    <p:otherStyle>
      <a:defPPr>
        <a:defRPr lang="en-US"/>
      </a:defPPr>
      <a:lvl1pPr marL="0" algn="l" defTabSz="615340" rtl="0" eaLnBrk="1" latinLnBrk="0" hangingPunct="1">
        <a:defRPr sz="1211" kern="1200">
          <a:solidFill>
            <a:schemeClr val="tx1"/>
          </a:solidFill>
          <a:latin typeface="+mn-lt"/>
          <a:ea typeface="+mn-ea"/>
          <a:cs typeface="+mn-cs"/>
        </a:defRPr>
      </a:lvl1pPr>
      <a:lvl2pPr marL="307670" algn="l" defTabSz="615340" rtl="0" eaLnBrk="1" latinLnBrk="0" hangingPunct="1">
        <a:defRPr sz="1211" kern="1200">
          <a:solidFill>
            <a:schemeClr val="tx1"/>
          </a:solidFill>
          <a:latin typeface="+mn-lt"/>
          <a:ea typeface="+mn-ea"/>
          <a:cs typeface="+mn-cs"/>
        </a:defRPr>
      </a:lvl2pPr>
      <a:lvl3pPr marL="615340" algn="l" defTabSz="615340" rtl="0" eaLnBrk="1" latinLnBrk="0" hangingPunct="1">
        <a:defRPr sz="1211" kern="1200">
          <a:solidFill>
            <a:schemeClr val="tx1"/>
          </a:solidFill>
          <a:latin typeface="+mn-lt"/>
          <a:ea typeface="+mn-ea"/>
          <a:cs typeface="+mn-cs"/>
        </a:defRPr>
      </a:lvl3pPr>
      <a:lvl4pPr marL="923010" algn="l" defTabSz="615340" rtl="0" eaLnBrk="1" latinLnBrk="0" hangingPunct="1">
        <a:defRPr sz="1211" kern="1200">
          <a:solidFill>
            <a:schemeClr val="tx1"/>
          </a:solidFill>
          <a:latin typeface="+mn-lt"/>
          <a:ea typeface="+mn-ea"/>
          <a:cs typeface="+mn-cs"/>
        </a:defRPr>
      </a:lvl4pPr>
      <a:lvl5pPr marL="1230680" algn="l" defTabSz="615340" rtl="0" eaLnBrk="1" latinLnBrk="0" hangingPunct="1">
        <a:defRPr sz="1211" kern="1200">
          <a:solidFill>
            <a:schemeClr val="tx1"/>
          </a:solidFill>
          <a:latin typeface="+mn-lt"/>
          <a:ea typeface="+mn-ea"/>
          <a:cs typeface="+mn-cs"/>
        </a:defRPr>
      </a:lvl5pPr>
      <a:lvl6pPr marL="1538350" algn="l" defTabSz="615340" rtl="0" eaLnBrk="1" latinLnBrk="0" hangingPunct="1">
        <a:defRPr sz="1211" kern="1200">
          <a:solidFill>
            <a:schemeClr val="tx1"/>
          </a:solidFill>
          <a:latin typeface="+mn-lt"/>
          <a:ea typeface="+mn-ea"/>
          <a:cs typeface="+mn-cs"/>
        </a:defRPr>
      </a:lvl6pPr>
      <a:lvl7pPr marL="1846020" algn="l" defTabSz="615340" rtl="0" eaLnBrk="1" latinLnBrk="0" hangingPunct="1">
        <a:defRPr sz="1211" kern="1200">
          <a:solidFill>
            <a:schemeClr val="tx1"/>
          </a:solidFill>
          <a:latin typeface="+mn-lt"/>
          <a:ea typeface="+mn-ea"/>
          <a:cs typeface="+mn-cs"/>
        </a:defRPr>
      </a:lvl7pPr>
      <a:lvl8pPr marL="2153691" algn="l" defTabSz="615340" rtl="0" eaLnBrk="1" latinLnBrk="0" hangingPunct="1">
        <a:defRPr sz="1211" kern="1200">
          <a:solidFill>
            <a:schemeClr val="tx1"/>
          </a:solidFill>
          <a:latin typeface="+mn-lt"/>
          <a:ea typeface="+mn-ea"/>
          <a:cs typeface="+mn-cs"/>
        </a:defRPr>
      </a:lvl8pPr>
      <a:lvl9pPr marL="2461361" algn="l" defTabSz="615340" rtl="0" eaLnBrk="1" latinLnBrk="0" hangingPunct="1">
        <a:defRPr sz="12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jpeg"/><Relationship Id="rId26" Type="http://schemas.openxmlformats.org/officeDocument/2006/relationships/image" Target="../media/image28.png"/><Relationship Id="rId39" Type="http://schemas.openxmlformats.org/officeDocument/2006/relationships/image" Target="../media/image41.jpeg"/><Relationship Id="rId21" Type="http://schemas.openxmlformats.org/officeDocument/2006/relationships/image" Target="../media/image23.jpe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wmf"/><Relationship Id="rId50" Type="http://schemas.openxmlformats.org/officeDocument/2006/relationships/image" Target="../media/image46.png"/><Relationship Id="rId55" Type="http://schemas.openxmlformats.org/officeDocument/2006/relationships/image" Target="../media/image51.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jpeg"/><Relationship Id="rId46" Type="http://schemas.openxmlformats.org/officeDocument/2006/relationships/oleObject" Target="../embeddings/oleObject2.bin"/><Relationship Id="rId59" Type="http://schemas.openxmlformats.org/officeDocument/2006/relationships/image" Target="../media/image55.png"/><Relationship Id="rId2" Type="http://schemas.openxmlformats.org/officeDocument/2006/relationships/slideLayout" Target="../slideLayouts/slideLayout1.xml"/><Relationship Id="rId16" Type="http://schemas.openxmlformats.org/officeDocument/2006/relationships/image" Target="../media/image18.png"/><Relationship Id="rId20" Type="http://schemas.openxmlformats.org/officeDocument/2006/relationships/image" Target="../media/image22.jpeg"/><Relationship Id="rId29" Type="http://schemas.openxmlformats.org/officeDocument/2006/relationships/image" Target="../media/image31.emf"/><Relationship Id="rId41" Type="http://schemas.openxmlformats.org/officeDocument/2006/relationships/image" Target="../media/image43.png"/><Relationship Id="rId54" Type="http://schemas.openxmlformats.org/officeDocument/2006/relationships/image" Target="../media/image50.png"/><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emf"/><Relationship Id="rId37" Type="http://schemas.openxmlformats.org/officeDocument/2006/relationships/image" Target="../media/image39.jpeg"/><Relationship Id="rId40" Type="http://schemas.openxmlformats.org/officeDocument/2006/relationships/image" Target="../media/image42.png"/><Relationship Id="rId45" Type="http://schemas.openxmlformats.org/officeDocument/2006/relationships/image" Target="../media/image3.wmf"/><Relationship Id="rId53" Type="http://schemas.openxmlformats.org/officeDocument/2006/relationships/image" Target="../media/image49.png"/><Relationship Id="rId58" Type="http://schemas.openxmlformats.org/officeDocument/2006/relationships/image" Target="../media/image54.png"/><Relationship Id="rId5" Type="http://schemas.openxmlformats.org/officeDocument/2006/relationships/image" Target="../media/image7.jpg"/><Relationship Id="rId15" Type="http://schemas.openxmlformats.org/officeDocument/2006/relationships/image" Target="../media/image17.png"/><Relationship Id="rId23" Type="http://schemas.openxmlformats.org/officeDocument/2006/relationships/image" Target="../media/image25.jpeg"/><Relationship Id="rId28" Type="http://schemas.openxmlformats.org/officeDocument/2006/relationships/image" Target="../media/image30.emf"/><Relationship Id="rId36" Type="http://schemas.openxmlformats.org/officeDocument/2006/relationships/image" Target="../media/image38.jpeg"/><Relationship Id="rId49" Type="http://schemas.openxmlformats.org/officeDocument/2006/relationships/image" Target="../media/image5.wmf"/><Relationship Id="rId57" Type="http://schemas.openxmlformats.org/officeDocument/2006/relationships/image" Target="../media/image53.png"/><Relationship Id="rId10" Type="http://schemas.openxmlformats.org/officeDocument/2006/relationships/image" Target="../media/image12.png"/><Relationship Id="rId19" Type="http://schemas.openxmlformats.org/officeDocument/2006/relationships/image" Target="../media/image21.jpeg"/><Relationship Id="rId31" Type="http://schemas.openxmlformats.org/officeDocument/2006/relationships/image" Target="../media/image33.emf"/><Relationship Id="rId44" Type="http://schemas.openxmlformats.org/officeDocument/2006/relationships/oleObject" Target="../embeddings/oleObject1.bin"/><Relationship Id="rId52" Type="http://schemas.openxmlformats.org/officeDocument/2006/relationships/image" Target="../media/image48.png"/><Relationship Id="rId60" Type="http://schemas.openxmlformats.org/officeDocument/2006/relationships/image" Target="../media/image56.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jpeg"/><Relationship Id="rId30" Type="http://schemas.openxmlformats.org/officeDocument/2006/relationships/image" Target="../media/image32.emf"/><Relationship Id="rId35" Type="http://schemas.openxmlformats.org/officeDocument/2006/relationships/image" Target="../media/image37.jpeg"/><Relationship Id="rId43" Type="http://schemas.openxmlformats.org/officeDocument/2006/relationships/image" Target="../media/image45.png"/><Relationship Id="rId48" Type="http://schemas.openxmlformats.org/officeDocument/2006/relationships/oleObject" Target="../embeddings/oleObject3.bin"/><Relationship Id="rId56" Type="http://schemas.openxmlformats.org/officeDocument/2006/relationships/image" Target="../media/image52.png"/><Relationship Id="rId8" Type="http://schemas.openxmlformats.org/officeDocument/2006/relationships/image" Target="../media/image10.png"/><Relationship Id="rId51" Type="http://schemas.openxmlformats.org/officeDocument/2006/relationships/image" Target="../media/image47.jpeg"/><Relationship Id="rId3"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1">
                <a:lumMod val="75000"/>
              </a:schemeClr>
            </a:gs>
            <a:gs pos="41000">
              <a:schemeClr val="bg1">
                <a:lumMod val="95000"/>
                <a:alpha val="0"/>
              </a:schemeClr>
            </a:gs>
            <a:gs pos="33000">
              <a:schemeClr val="bg1"/>
            </a:gs>
          </a:gsLst>
          <a:lin ang="8100000" scaled="1"/>
          <a:tileRect/>
        </a:gradFill>
        <a:effectLst/>
      </p:bgPr>
    </p:bg>
    <p:spTree>
      <p:nvGrpSpPr>
        <p:cNvPr id="1" name=""/>
        <p:cNvGrpSpPr/>
        <p:nvPr/>
      </p:nvGrpSpPr>
      <p:grpSpPr>
        <a:xfrm>
          <a:off x="0" y="0"/>
          <a:ext cx="0" cy="0"/>
          <a:chOff x="0" y="0"/>
          <a:chExt cx="0" cy="0"/>
        </a:xfrm>
      </p:grpSpPr>
      <p:sp>
        <p:nvSpPr>
          <p:cNvPr id="250" name="Rectangle 249"/>
          <p:cNvSpPr/>
          <p:nvPr/>
        </p:nvSpPr>
        <p:spPr>
          <a:xfrm>
            <a:off x="17034248" y="12058448"/>
            <a:ext cx="12241360" cy="169528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Subtitle 2"/>
          <p:cNvSpPr txBox="1">
            <a:spLocks/>
          </p:cNvSpPr>
          <p:nvPr/>
        </p:nvSpPr>
        <p:spPr>
          <a:xfrm>
            <a:off x="32917983" y="12034164"/>
            <a:ext cx="15120000" cy="15339295"/>
          </a:xfrm>
          <a:prstGeom prst="roundRect">
            <a:avLst/>
          </a:prstGeom>
          <a:solidFill>
            <a:schemeClr val="bg1">
              <a:alpha val="0"/>
            </a:schemeClr>
          </a:solidFill>
          <a:ln>
            <a:solidFill>
              <a:schemeClr val="tx2"/>
            </a:solidFill>
          </a:ln>
        </p:spPr>
        <p:txBody>
          <a:bodyPr>
            <a:normAutofit/>
          </a:bodyPr>
          <a:lstStyle>
            <a:lvl1pPr marL="0" indent="0" algn="ctr" defTabSz="914400" rtl="0" eaLnBrk="1" latinLnBrk="0" hangingPunct="1">
              <a:spcBef>
                <a:spcPct val="20000"/>
              </a:spcBef>
              <a:buFont typeface="Arial" pitchFamily="34" charset="0"/>
              <a:buNone/>
              <a:defRPr lang="en-GB" sz="3800" b="1" kern="1200" dirty="0">
                <a:solidFill>
                  <a:srgbClr val="254061"/>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de-DE" altLang="fr-FR" sz="2400" dirty="0" smtClean="0"/>
              <a:t>Task 9.4:  Emergent Detector Technologies for neutron scattering and MuSR </a:t>
            </a:r>
            <a:endParaRPr lang="en-US" sz="2153" b="0" dirty="0"/>
          </a:p>
        </p:txBody>
      </p:sp>
      <p:sp>
        <p:nvSpPr>
          <p:cNvPr id="11" name="Subtitle 2"/>
          <p:cNvSpPr txBox="1">
            <a:spLocks/>
          </p:cNvSpPr>
          <p:nvPr/>
        </p:nvSpPr>
        <p:spPr>
          <a:xfrm>
            <a:off x="16244465" y="14849621"/>
            <a:ext cx="15120000" cy="12495573"/>
          </a:xfrm>
          <a:prstGeom prst="roundRect">
            <a:avLst/>
          </a:prstGeom>
          <a:solidFill>
            <a:schemeClr val="bg1"/>
          </a:solidFill>
          <a:ln>
            <a:solidFill>
              <a:schemeClr val="tx2"/>
            </a:solidFill>
          </a:ln>
        </p:spPr>
        <p:txBody>
          <a:bodyPr>
            <a:normAutofit/>
          </a:bodyPr>
          <a:lstStyle>
            <a:lvl1pPr marL="0" indent="0" algn="ctr" defTabSz="914400" rtl="0" eaLnBrk="1" latinLnBrk="0" hangingPunct="1">
              <a:spcBef>
                <a:spcPct val="20000"/>
              </a:spcBef>
              <a:buFont typeface="Arial" pitchFamily="34" charset="0"/>
              <a:buNone/>
              <a:defRPr lang="en-GB" sz="3800" b="1" kern="1200" dirty="0">
                <a:solidFill>
                  <a:srgbClr val="254061"/>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defRPr/>
            </a:pPr>
            <a:r>
              <a:rPr lang="de-DE" altLang="fr-FR" sz="2422" dirty="0" smtClean="0"/>
              <a:t>Task 9.4:  Emergent Detector Technologies for neutron scattering and MuSR cont.   </a:t>
            </a:r>
            <a:endParaRPr lang="en-US" sz="2422" dirty="0" smtClean="0"/>
          </a:p>
          <a:p>
            <a:pPr marL="384588" indent="-384588" fontAlgn="auto">
              <a:spcAft>
                <a:spcPts val="0"/>
              </a:spcAft>
              <a:buFont typeface="Arial" pitchFamily="34" charset="0"/>
              <a:buChar char="•"/>
              <a:defRPr/>
            </a:pPr>
            <a:endParaRPr lang="en-US" sz="2153" b="0" dirty="0"/>
          </a:p>
        </p:txBody>
      </p:sp>
      <p:sp>
        <p:nvSpPr>
          <p:cNvPr id="10" name="Subtitle 2"/>
          <p:cNvSpPr txBox="1">
            <a:spLocks/>
          </p:cNvSpPr>
          <p:nvPr/>
        </p:nvSpPr>
        <p:spPr>
          <a:xfrm>
            <a:off x="32804000" y="5040760"/>
            <a:ext cx="15120000" cy="6264696"/>
          </a:xfrm>
          <a:prstGeom prst="roundRect">
            <a:avLst/>
          </a:prstGeom>
          <a:solidFill>
            <a:schemeClr val="bg1">
              <a:alpha val="30000"/>
            </a:schemeClr>
          </a:solidFill>
          <a:ln>
            <a:solidFill>
              <a:schemeClr val="tx2"/>
            </a:solidFill>
          </a:ln>
        </p:spPr>
        <p:txBody>
          <a:bodyPr>
            <a:normAutofit/>
          </a:bodyPr>
          <a:lstStyle>
            <a:lvl1pPr marL="0" indent="0" algn="ctr" defTabSz="914400" rtl="0" eaLnBrk="1" latinLnBrk="0" hangingPunct="1">
              <a:spcBef>
                <a:spcPct val="20000"/>
              </a:spcBef>
              <a:buFont typeface="Arial" pitchFamily="34" charset="0"/>
              <a:buNone/>
              <a:defRPr lang="en-GB" sz="3800" b="1" kern="1200" dirty="0">
                <a:solidFill>
                  <a:srgbClr val="254061"/>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2422" dirty="0" smtClean="0"/>
              <a:t>Task 9.3 Development of a 3He based </a:t>
            </a:r>
            <a:r>
              <a:rPr lang="en-US" sz="2422" dirty="0"/>
              <a:t>m</a:t>
            </a:r>
            <a:r>
              <a:rPr lang="en-US" sz="2422" dirty="0" smtClean="0"/>
              <a:t>icrostrip gas chamber with a novel 2D readout (ILL)</a:t>
            </a:r>
            <a:endParaRPr lang="en-GB" sz="2422" dirty="0" smtClean="0"/>
          </a:p>
          <a:p>
            <a:pPr marL="384588" indent="-384588" fontAlgn="auto">
              <a:spcAft>
                <a:spcPts val="0"/>
              </a:spcAft>
              <a:buFont typeface="Arial" pitchFamily="34" charset="0"/>
              <a:buChar char="•"/>
              <a:defRPr/>
            </a:pPr>
            <a:endParaRPr lang="en-US" sz="2153" b="0" dirty="0"/>
          </a:p>
        </p:txBody>
      </p:sp>
      <p:sp>
        <p:nvSpPr>
          <p:cNvPr id="165" name="TextBox 164"/>
          <p:cNvSpPr txBox="1"/>
          <p:nvPr/>
        </p:nvSpPr>
        <p:spPr>
          <a:xfrm>
            <a:off x="33308056" y="5996345"/>
            <a:ext cx="13681520" cy="2031325"/>
          </a:xfrm>
          <a:prstGeom prst="rect">
            <a:avLst/>
          </a:prstGeom>
          <a:noFill/>
        </p:spPr>
        <p:txBody>
          <a:bodyPr wrap="square" rtlCol="0">
            <a:spAutoFit/>
          </a:bodyPr>
          <a:lstStyle/>
          <a:p>
            <a:pPr>
              <a:spcBef>
                <a:spcPct val="20000"/>
              </a:spcBef>
              <a:buClr>
                <a:srgbClr val="254061"/>
              </a:buClr>
              <a:buSzPct val="70000"/>
              <a:defRPr/>
            </a:pPr>
            <a:r>
              <a:rPr lang="de-DE" altLang="fr-FR" b="1" dirty="0" smtClean="0">
                <a:solidFill>
                  <a:srgbClr val="0000FF"/>
                </a:solidFill>
              </a:rPr>
              <a:t>Microstrip gas chambers, (MSGC), offer high rate capability.</a:t>
            </a:r>
          </a:p>
          <a:p>
            <a:pPr>
              <a:spcBef>
                <a:spcPct val="20000"/>
              </a:spcBef>
              <a:buClr>
                <a:srgbClr val="254061"/>
              </a:buClr>
              <a:buSzPct val="70000"/>
              <a:defRPr/>
            </a:pPr>
            <a:r>
              <a:rPr lang="de-DE" altLang="fr-FR" b="1" dirty="0" smtClean="0">
                <a:solidFill>
                  <a:srgbClr val="0000FF"/>
                </a:solidFill>
              </a:rPr>
              <a:t>However, MSGCs are </a:t>
            </a:r>
            <a:r>
              <a:rPr lang="de-DE" altLang="fr-FR" b="1" dirty="0">
                <a:solidFill>
                  <a:srgbClr val="0000FF"/>
                </a:solidFill>
              </a:rPr>
              <a:t>intrinsically </a:t>
            </a:r>
            <a:r>
              <a:rPr lang="de-DE" altLang="fr-FR" b="1" dirty="0" smtClean="0">
                <a:solidFill>
                  <a:srgbClr val="0000FF"/>
                </a:solidFill>
              </a:rPr>
              <a:t>1D </a:t>
            </a:r>
            <a:r>
              <a:rPr lang="de-DE" altLang="fr-FR" b="1" dirty="0">
                <a:solidFill>
                  <a:srgbClr val="0000FF"/>
                </a:solidFill>
              </a:rPr>
              <a:t>position sensitive </a:t>
            </a:r>
            <a:r>
              <a:rPr lang="de-DE" altLang="fr-FR" b="1" dirty="0" smtClean="0">
                <a:solidFill>
                  <a:srgbClr val="0000FF"/>
                </a:solidFill>
              </a:rPr>
              <a:t>devices</a:t>
            </a:r>
            <a:endParaRPr lang="de-DE" altLang="fr-FR" b="1" dirty="0">
              <a:solidFill>
                <a:srgbClr val="0000FF"/>
              </a:solidFill>
            </a:endParaRPr>
          </a:p>
          <a:p>
            <a:pPr>
              <a:spcBef>
                <a:spcPct val="20000"/>
              </a:spcBef>
              <a:buClr>
                <a:srgbClr val="254061"/>
              </a:buClr>
              <a:buSzPct val="70000"/>
              <a:defRPr/>
            </a:pPr>
            <a:r>
              <a:rPr lang="de-DE" altLang="fr-FR" b="1" dirty="0" smtClean="0">
                <a:solidFill>
                  <a:srgbClr val="0000FF"/>
                </a:solidFill>
                <a:latin typeface="+mn-lt"/>
                <a:cs typeface="+mn-cs"/>
              </a:rPr>
              <a:t>In this task the ILL is making the microstrip 2D position sensitive  by using cathodes.</a:t>
            </a:r>
          </a:p>
          <a:p>
            <a:pPr>
              <a:spcBef>
                <a:spcPct val="20000"/>
              </a:spcBef>
              <a:buClr>
                <a:srgbClr val="254061"/>
              </a:buClr>
              <a:buSzPct val="70000"/>
              <a:defRPr/>
            </a:pPr>
            <a:r>
              <a:rPr lang="de-DE" altLang="fr-FR" b="1" dirty="0" smtClean="0">
                <a:solidFill>
                  <a:srgbClr val="0000FF"/>
                </a:solidFill>
                <a:latin typeface="+mn-lt"/>
                <a:cs typeface="+mn-cs"/>
              </a:rPr>
              <a:t>The resistance of the cathode is kept high by controlling the width of the cathode</a:t>
            </a:r>
          </a:p>
          <a:p>
            <a:pPr>
              <a:spcBef>
                <a:spcPct val="20000"/>
              </a:spcBef>
              <a:buClr>
                <a:srgbClr val="254061"/>
              </a:buClr>
              <a:buSzPct val="70000"/>
              <a:defRPr/>
            </a:pPr>
            <a:r>
              <a:rPr lang="de-DE" altLang="fr-FR" b="1" dirty="0" smtClean="0">
                <a:solidFill>
                  <a:srgbClr val="0000FF"/>
                </a:solidFill>
                <a:latin typeface="+mn-lt"/>
                <a:cs typeface="+mn-cs"/>
              </a:rPr>
              <a:t>The collection area of the cathode is kept high by the novel shape of the cathode.</a:t>
            </a:r>
          </a:p>
          <a:p>
            <a:pPr>
              <a:spcBef>
                <a:spcPct val="20000"/>
              </a:spcBef>
              <a:buClr>
                <a:srgbClr val="254061"/>
              </a:buClr>
              <a:buSzPct val="70000"/>
              <a:defRPr/>
            </a:pPr>
            <a:r>
              <a:rPr lang="de-DE" altLang="fr-FR" b="1" dirty="0" smtClean="0">
                <a:solidFill>
                  <a:srgbClr val="0000FF"/>
                </a:solidFill>
                <a:latin typeface="+mn-lt"/>
                <a:cs typeface="+mn-cs"/>
              </a:rPr>
              <a:t>The prototype detector has been designed and constructed and first tests have been carried out</a:t>
            </a:r>
          </a:p>
        </p:txBody>
      </p:sp>
      <p:sp>
        <p:nvSpPr>
          <p:cNvPr id="3074" name="Title 1"/>
          <p:cNvSpPr>
            <a:spLocks noGrp="1"/>
          </p:cNvSpPr>
          <p:nvPr>
            <p:ph type="ctrTitle"/>
          </p:nvPr>
        </p:nvSpPr>
        <p:spPr>
          <a:xfrm>
            <a:off x="0" y="0"/>
            <a:ext cx="51206400" cy="2093875"/>
          </a:xfrm>
          <a:gradFill flip="none" rotWithShape="1">
            <a:gsLst>
              <a:gs pos="0">
                <a:srgbClr val="00466A"/>
              </a:gs>
              <a:gs pos="24000">
                <a:srgbClr val="00466A"/>
              </a:gs>
              <a:gs pos="100000">
                <a:schemeClr val="bg1"/>
              </a:gs>
            </a:gsLst>
            <a:path path="circle">
              <a:fillToRect l="50000" t="-80000" r="50000" b="180000"/>
            </a:path>
            <a:tileRect/>
          </a:gradFill>
        </p:spPr>
        <p:txBody>
          <a:bodyPr>
            <a:normAutofit/>
          </a:bodyPr>
          <a:lstStyle/>
          <a:p>
            <a:pPr eaLnBrk="1" hangingPunct="1"/>
            <a:r>
              <a:rPr lang="en-US" altLang="en-US" sz="5400" dirty="0" smtClean="0"/>
              <a:t>NEUTRONS FOR EUROPE</a:t>
            </a:r>
            <a:endParaRPr altLang="en-US" sz="5400" dirty="0"/>
          </a:p>
        </p:txBody>
      </p:sp>
      <p:sp>
        <p:nvSpPr>
          <p:cNvPr id="3" name="Subtitle 2"/>
          <p:cNvSpPr>
            <a:spLocks noGrp="1"/>
          </p:cNvSpPr>
          <p:nvPr>
            <p:ph type="subTitle" idx="4294967295"/>
          </p:nvPr>
        </p:nvSpPr>
        <p:spPr>
          <a:xfrm>
            <a:off x="16333285" y="5039014"/>
            <a:ext cx="15049672" cy="9180000"/>
          </a:xfrm>
          <a:prstGeom prst="roundRect">
            <a:avLst/>
          </a:prstGeom>
          <a:solidFill>
            <a:schemeClr val="bg1"/>
          </a:solidFill>
          <a:ln>
            <a:solidFill>
              <a:schemeClr val="tx2"/>
            </a:solidFill>
          </a:ln>
        </p:spPr>
        <p:txBody>
          <a:bodyPr rtlCol="0"/>
          <a:lstStyle/>
          <a:p>
            <a:pPr algn="ctr" eaLnBrk="1" fontAlgn="auto" hangingPunct="1">
              <a:spcAft>
                <a:spcPts val="0"/>
              </a:spcAft>
              <a:buNone/>
              <a:defRPr/>
            </a:pPr>
            <a:r>
              <a:rPr lang="en-US" sz="2420" b="1" dirty="0" smtClean="0">
                <a:solidFill>
                  <a:srgbClr val="254061"/>
                </a:solidFill>
                <a:latin typeface="+mj-lt"/>
                <a:ea typeface="+mj-ea"/>
                <a:cs typeface="+mj-cs"/>
              </a:rPr>
              <a:t>INTRODUCTION</a:t>
            </a:r>
            <a:endParaRPr lang="en-US" sz="2420" b="1" dirty="0">
              <a:solidFill>
                <a:srgbClr val="254061"/>
              </a:solidFill>
              <a:latin typeface="+mj-lt"/>
              <a:ea typeface="+mj-ea"/>
              <a:cs typeface="+mj-cs"/>
            </a:endParaRPr>
          </a:p>
          <a:p>
            <a:pPr eaLnBrk="1" hangingPunct="1">
              <a:buClr>
                <a:srgbClr val="254061"/>
              </a:buClr>
              <a:buSzPct val="70000"/>
              <a:buNone/>
              <a:defRPr/>
            </a:pPr>
            <a:endParaRPr lang="de-DE" altLang="fr-FR" sz="1800" b="1" dirty="0">
              <a:solidFill>
                <a:srgbClr val="0000FF"/>
              </a:solidFill>
              <a:latin typeface="Calibri" panose="020F0502020204030204" pitchFamily="34" charset="0"/>
              <a:cs typeface="Arial" panose="020B0604020202020204" pitchFamily="34" charset="0"/>
            </a:endParaRPr>
          </a:p>
          <a:p>
            <a:pPr marL="0" indent="0" eaLnBrk="1" hangingPunct="1">
              <a:buClr>
                <a:srgbClr val="254061"/>
              </a:buClr>
              <a:buSzPct val="70000"/>
              <a:buNone/>
              <a:defRPr/>
            </a:pPr>
            <a:r>
              <a:rPr lang="en-GB" sz="1800" b="1" dirty="0">
                <a:solidFill>
                  <a:srgbClr val="7030A0"/>
                </a:solidFill>
              </a:rPr>
              <a:t>The European Spallation Source, (ESS), now under construction in Sweden, will produce intense beam of neutrons for determining the structure and dynamics of materials.  Such beams will challenge current neutron detector technology.  This is particularly true for reflectometry applications at the ESS, where detectors will need to cope with neutron rates that are up to 100 times faster than at present neutron sources. This aim of this work package is to develop fast, high resolution neutron detectors for reflectometry applications which are able to cope with requirements of the ESS.  In addition high timing resolution and high rate detectors will be developed for MuSR, a related technique providing complimentary information.  The need for high rate, high resolution detectors are common to all neutron and muon sources; therefore this proposal is of wide synergetic benefit across the European neutron and muon facilities.</a:t>
            </a:r>
          </a:p>
          <a:p>
            <a:pPr marL="0" lvl="0" indent="0" eaLnBrk="1" hangingPunct="1">
              <a:spcBef>
                <a:spcPct val="0"/>
              </a:spcBef>
              <a:buNone/>
            </a:pPr>
            <a:endParaRPr lang="en-GB" sz="900" b="1" dirty="0">
              <a:solidFill>
                <a:srgbClr val="0000FF"/>
              </a:solidFill>
            </a:endParaRPr>
          </a:p>
          <a:p>
            <a:pPr lvl="0" eaLnBrk="1" fontAlgn="auto" hangingPunct="1">
              <a:spcAft>
                <a:spcPts val="0"/>
              </a:spcAft>
              <a:buNone/>
              <a:defRPr/>
            </a:pPr>
            <a:r>
              <a:rPr lang="de-DE" altLang="fr-FR" sz="1800" b="1" dirty="0">
                <a:solidFill>
                  <a:srgbClr val="254061"/>
                </a:solidFill>
                <a:latin typeface="+mj-lt"/>
                <a:ea typeface="+mj-ea"/>
                <a:cs typeface="+mj-cs"/>
              </a:rPr>
              <a:t>AIMS</a:t>
            </a:r>
          </a:p>
          <a:p>
            <a:pPr marL="0" lvl="0" indent="0" eaLnBrk="1" hangingPunct="1">
              <a:spcBef>
                <a:spcPct val="0"/>
              </a:spcBef>
              <a:buNone/>
              <a:defRPr/>
            </a:pPr>
            <a:r>
              <a:rPr lang="de-DE" altLang="fr-FR" sz="1800" b="1" dirty="0">
                <a:solidFill>
                  <a:srgbClr val="7030A0"/>
                </a:solidFill>
              </a:rPr>
              <a:t>Develop neutron detectors for reflectometry applications relevant to the ESS </a:t>
            </a:r>
          </a:p>
          <a:p>
            <a:pPr marL="365125" indent="0" eaLnBrk="1" hangingPunct="1">
              <a:spcBef>
                <a:spcPct val="0"/>
              </a:spcBef>
              <a:buNone/>
              <a:defRPr/>
            </a:pPr>
            <a:r>
              <a:rPr lang="de-DE" altLang="fr-FR" sz="1800" b="1" dirty="0">
                <a:solidFill>
                  <a:srgbClr val="7030A0"/>
                </a:solidFill>
              </a:rPr>
              <a:t>Spatial resolution 0.5 – 3 mm</a:t>
            </a:r>
          </a:p>
          <a:p>
            <a:pPr marL="365125" indent="0" eaLnBrk="1" hangingPunct="1">
              <a:spcBef>
                <a:spcPct val="0"/>
              </a:spcBef>
              <a:buNone/>
              <a:defRPr/>
            </a:pPr>
            <a:r>
              <a:rPr lang="de-DE" altLang="fr-FR" sz="1800" b="1" dirty="0">
                <a:solidFill>
                  <a:srgbClr val="7030A0"/>
                </a:solidFill>
              </a:rPr>
              <a:t>Time resolution better than 100 µs</a:t>
            </a:r>
          </a:p>
          <a:p>
            <a:pPr marL="365125" indent="0" eaLnBrk="1" hangingPunct="1">
              <a:spcBef>
                <a:spcPct val="0"/>
              </a:spcBef>
              <a:buNone/>
              <a:defRPr/>
            </a:pPr>
            <a:r>
              <a:rPr lang="de-DE" altLang="fr-FR" sz="1800" b="1" dirty="0">
                <a:solidFill>
                  <a:srgbClr val="7030A0"/>
                </a:solidFill>
              </a:rPr>
              <a:t>Local instantaneous rate capability of several kHz/mm</a:t>
            </a:r>
            <a:r>
              <a:rPr lang="de-DE" altLang="fr-FR" sz="1800" b="1" baseline="30000" dirty="0">
                <a:solidFill>
                  <a:srgbClr val="7030A0"/>
                </a:solidFill>
              </a:rPr>
              <a:t>2</a:t>
            </a:r>
          </a:p>
          <a:p>
            <a:pPr marL="0" lvl="0" indent="0" eaLnBrk="1" hangingPunct="1">
              <a:spcBef>
                <a:spcPct val="0"/>
              </a:spcBef>
              <a:buNone/>
              <a:defRPr/>
            </a:pPr>
            <a:r>
              <a:rPr lang="de-DE" altLang="fr-FR" sz="1800" b="1" dirty="0">
                <a:solidFill>
                  <a:srgbClr val="7030A0"/>
                </a:solidFill>
              </a:rPr>
              <a:t>Evaluation of the latest silicon PMs and scintillator readout devices for MuSR, particularly with regard to rate capability and fast timing applications</a:t>
            </a:r>
          </a:p>
          <a:p>
            <a:pPr marL="0" lvl="0" indent="0" eaLnBrk="1" hangingPunct="1">
              <a:spcBef>
                <a:spcPct val="0"/>
              </a:spcBef>
              <a:buNone/>
              <a:defRPr/>
            </a:pPr>
            <a:endParaRPr lang="de-DE" altLang="fr-FR" sz="900" b="1" dirty="0">
              <a:solidFill>
                <a:srgbClr val="0000FF"/>
              </a:solidFill>
            </a:endParaRPr>
          </a:p>
          <a:p>
            <a:pPr eaLnBrk="1" fontAlgn="auto" hangingPunct="1">
              <a:spcAft>
                <a:spcPts val="0"/>
              </a:spcAft>
              <a:buNone/>
              <a:defRPr/>
            </a:pPr>
            <a:r>
              <a:rPr lang="de-DE" altLang="fr-FR" sz="1800" b="1" dirty="0">
                <a:solidFill>
                  <a:srgbClr val="254061"/>
                </a:solidFill>
                <a:latin typeface="+mj-lt"/>
                <a:ea typeface="+mj-ea"/>
                <a:cs typeface="+mj-cs"/>
              </a:rPr>
              <a:t>TASKS</a:t>
            </a:r>
          </a:p>
          <a:p>
            <a:pPr marL="365125" lvl="1" indent="0" eaLnBrk="1" hangingPunct="1">
              <a:spcBef>
                <a:spcPct val="0"/>
              </a:spcBef>
              <a:buNone/>
              <a:defRPr/>
            </a:pPr>
            <a:r>
              <a:rPr lang="de-DE" altLang="fr-FR" sz="1800" b="1" dirty="0">
                <a:solidFill>
                  <a:srgbClr val="7030A0"/>
                </a:solidFill>
              </a:rPr>
              <a:t>Task 9.1: Involvement of industry and the wider European neutron and muon detector communities in detector development</a:t>
            </a:r>
          </a:p>
          <a:p>
            <a:pPr marL="365125" lvl="1" indent="0" eaLnBrk="1" hangingPunct="1">
              <a:spcBef>
                <a:spcPct val="0"/>
              </a:spcBef>
              <a:buNone/>
              <a:defRPr/>
            </a:pPr>
            <a:r>
              <a:rPr lang="de-DE" altLang="fr-FR" sz="1800" b="1" dirty="0">
                <a:solidFill>
                  <a:srgbClr val="7030A0"/>
                </a:solidFill>
              </a:rPr>
              <a:t>Task 9.2:  Development of scintillation detectors with high rate capability for reflectometery</a:t>
            </a:r>
          </a:p>
          <a:p>
            <a:pPr marL="365125" lvl="1" indent="0" eaLnBrk="1" hangingPunct="1">
              <a:spcBef>
                <a:spcPct val="0"/>
              </a:spcBef>
              <a:buNone/>
              <a:defRPr/>
            </a:pPr>
            <a:r>
              <a:rPr lang="de-DE" altLang="fr-FR" sz="1800" b="1" dirty="0">
                <a:solidFill>
                  <a:srgbClr val="7030A0"/>
                </a:solidFill>
              </a:rPr>
              <a:t>Task 9.3:  </a:t>
            </a:r>
            <a:r>
              <a:rPr lang="de-DE" altLang="fr-FR" sz="1800" b="1" dirty="0" smtClean="0">
                <a:solidFill>
                  <a:srgbClr val="7030A0"/>
                </a:solidFill>
              </a:rPr>
              <a:t>Development of a 3He </a:t>
            </a:r>
            <a:r>
              <a:rPr lang="de-DE" altLang="fr-FR" sz="1800" b="1" dirty="0">
                <a:solidFill>
                  <a:srgbClr val="7030A0"/>
                </a:solidFill>
              </a:rPr>
              <a:t>based microstrip gas chamber with a novel 2D readout</a:t>
            </a:r>
          </a:p>
          <a:p>
            <a:pPr marL="365125" lvl="1" indent="0" eaLnBrk="1" hangingPunct="1">
              <a:spcBef>
                <a:spcPct val="0"/>
              </a:spcBef>
              <a:buNone/>
              <a:defRPr/>
            </a:pPr>
            <a:r>
              <a:rPr lang="de-DE" altLang="fr-FR" sz="1800" b="1" dirty="0">
                <a:solidFill>
                  <a:srgbClr val="7030A0"/>
                </a:solidFill>
              </a:rPr>
              <a:t>Task 9.4:  Emergent Detector Technologies for neutron scattering </a:t>
            </a:r>
            <a:r>
              <a:rPr lang="de-DE" altLang="fr-FR" sz="1800" b="1" dirty="0" smtClean="0">
                <a:solidFill>
                  <a:srgbClr val="7030A0"/>
                </a:solidFill>
              </a:rPr>
              <a:t>and MuSR  </a:t>
            </a:r>
          </a:p>
          <a:p>
            <a:pPr marL="365125" lvl="1" indent="0" eaLnBrk="1" hangingPunct="1">
              <a:spcBef>
                <a:spcPct val="0"/>
              </a:spcBef>
              <a:buNone/>
              <a:defRPr/>
            </a:pPr>
            <a:endParaRPr lang="de-DE" altLang="fr-FR" sz="900" b="1" dirty="0">
              <a:solidFill>
                <a:srgbClr val="7030A0"/>
              </a:solidFill>
            </a:endParaRPr>
          </a:p>
          <a:p>
            <a:pPr marL="230753" lvl="1" indent="-230753" eaLnBrk="1" fontAlgn="auto" hangingPunct="1">
              <a:spcAft>
                <a:spcPts val="0"/>
              </a:spcAft>
              <a:buNone/>
              <a:defRPr/>
            </a:pPr>
            <a:r>
              <a:rPr lang="de-DE" altLang="fr-FR" sz="1800" b="1" dirty="0" smtClean="0">
                <a:solidFill>
                  <a:srgbClr val="254061"/>
                </a:solidFill>
                <a:latin typeface="+mj-lt"/>
                <a:ea typeface="+mj-ea"/>
                <a:cs typeface="+mj-cs"/>
              </a:rPr>
              <a:t>PARTNERS</a:t>
            </a:r>
          </a:p>
          <a:p>
            <a:pPr marL="230753" lvl="1" indent="-230753" eaLnBrk="1" fontAlgn="auto" hangingPunct="1">
              <a:spcAft>
                <a:spcPts val="0"/>
              </a:spcAft>
              <a:buNone/>
              <a:defRPr/>
            </a:pPr>
            <a:r>
              <a:rPr lang="de-DE" altLang="fr-FR" sz="1800" b="1" dirty="0">
                <a:solidFill>
                  <a:srgbClr val="254061"/>
                </a:solidFill>
                <a:latin typeface="+mj-lt"/>
                <a:ea typeface="+mj-ea"/>
                <a:cs typeface="+mj-cs"/>
              </a:rPr>
              <a:t>	</a:t>
            </a:r>
            <a:r>
              <a:rPr lang="de-DE" altLang="fr-FR" sz="1800" b="1" dirty="0" smtClean="0">
                <a:solidFill>
                  <a:srgbClr val="254061"/>
                </a:solidFill>
                <a:latin typeface="+mj-lt"/>
                <a:ea typeface="+mj-ea"/>
                <a:cs typeface="+mj-cs"/>
              </a:rPr>
              <a:t>	</a:t>
            </a:r>
            <a:endParaRPr lang="de-DE" altLang="fr-FR" sz="1800" b="1" dirty="0" smtClean="0">
              <a:solidFill>
                <a:srgbClr val="0000FF"/>
              </a:solidFill>
              <a:latin typeface="+mj-lt"/>
              <a:ea typeface="+mj-ea"/>
              <a:cs typeface="+mj-cs"/>
            </a:endParaRPr>
          </a:p>
        </p:txBody>
      </p:sp>
      <p:sp>
        <p:nvSpPr>
          <p:cNvPr id="3076" name="Subtitle 2"/>
          <p:cNvSpPr>
            <a:spLocks/>
          </p:cNvSpPr>
          <p:nvPr/>
        </p:nvSpPr>
        <p:spPr bwMode="auto">
          <a:xfrm>
            <a:off x="400400" y="5139225"/>
            <a:ext cx="15121680" cy="9145016"/>
          </a:xfrm>
          <a:prstGeom prst="roundRect">
            <a:avLst>
              <a:gd name="adj" fmla="val 16667"/>
            </a:avLst>
          </a:prstGeom>
          <a:solidFill>
            <a:schemeClr val="bg1"/>
          </a:solidFill>
          <a:ln w="9525">
            <a:solidFill>
              <a:schemeClr val="tx2"/>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0" algn="ctr" eaLnBrk="1" hangingPunct="1">
              <a:spcBef>
                <a:spcPct val="20000"/>
              </a:spcBef>
              <a:spcAft>
                <a:spcPts val="600"/>
              </a:spcAft>
              <a:defRPr/>
            </a:pPr>
            <a:r>
              <a:rPr lang="de-DE" altLang="fr-FR" sz="2422" b="1" dirty="0" smtClean="0">
                <a:solidFill>
                  <a:srgbClr val="254061"/>
                </a:solidFill>
                <a:latin typeface="+mj-lt"/>
                <a:ea typeface="+mj-ea"/>
                <a:cs typeface="+mj-cs"/>
              </a:rPr>
              <a:t>Task 9.1:  Involving industry and </a:t>
            </a:r>
            <a:r>
              <a:rPr lang="de-DE" altLang="fr-FR" sz="2422" b="1" dirty="0">
                <a:solidFill>
                  <a:srgbClr val="254061"/>
                </a:solidFill>
                <a:latin typeface="Calibri"/>
                <a:cs typeface="+mn-cs"/>
              </a:rPr>
              <a:t>the wider European neutron and muon detector communities in detector </a:t>
            </a:r>
            <a:r>
              <a:rPr lang="de-DE" altLang="fr-FR" sz="2422" b="1" dirty="0" smtClean="0">
                <a:solidFill>
                  <a:srgbClr val="254061"/>
                </a:solidFill>
                <a:latin typeface="Calibri"/>
                <a:cs typeface="+mn-cs"/>
              </a:rPr>
              <a:t>development (All)</a:t>
            </a:r>
            <a:endParaRPr lang="de-DE" altLang="fr-FR" sz="2422" b="1" dirty="0">
              <a:solidFill>
                <a:srgbClr val="254061"/>
              </a:solidFill>
              <a:latin typeface="Calibri"/>
              <a:cs typeface="+mn-cs"/>
            </a:endParaRPr>
          </a:p>
          <a:p>
            <a:pPr fontAlgn="auto">
              <a:spcAft>
                <a:spcPts val="0"/>
              </a:spcAft>
              <a:defRPr/>
            </a:pPr>
            <a:r>
              <a:rPr lang="de-DE" altLang="fr-FR" sz="2422" b="1" dirty="0" smtClean="0">
                <a:solidFill>
                  <a:srgbClr val="254061"/>
                </a:solidFill>
                <a:latin typeface="+mj-lt"/>
                <a:ea typeface="+mj-ea"/>
                <a:cs typeface="+mj-cs"/>
              </a:rPr>
              <a:t> </a:t>
            </a:r>
            <a:endParaRPr lang="en-US" sz="2422" b="1" dirty="0">
              <a:solidFill>
                <a:srgbClr val="254061"/>
              </a:solidFill>
              <a:latin typeface="+mj-lt"/>
              <a:ea typeface="+mj-ea"/>
              <a:cs typeface="+mj-cs"/>
            </a:endParaRPr>
          </a:p>
        </p:txBody>
      </p:sp>
      <p:sp>
        <p:nvSpPr>
          <p:cNvPr id="9" name="Subtitle 2"/>
          <p:cNvSpPr txBox="1">
            <a:spLocks/>
          </p:cNvSpPr>
          <p:nvPr/>
        </p:nvSpPr>
        <p:spPr>
          <a:xfrm>
            <a:off x="400400" y="14878764"/>
            <a:ext cx="15120000" cy="12384000"/>
          </a:xfrm>
          <a:prstGeom prst="roundRect">
            <a:avLst/>
          </a:prstGeom>
          <a:solidFill>
            <a:schemeClr val="bg1"/>
          </a:solidFill>
          <a:ln>
            <a:solidFill>
              <a:schemeClr val="tx2"/>
            </a:solidFill>
          </a:ln>
        </p:spPr>
        <p:txBody>
          <a:bodyPr>
            <a:normAutofit/>
          </a:bodyPr>
          <a:lstStyle>
            <a:lvl1pPr marL="0" indent="0" algn="ctr" defTabSz="914400" rtl="0" eaLnBrk="1" latinLnBrk="0" hangingPunct="1">
              <a:spcBef>
                <a:spcPct val="20000"/>
              </a:spcBef>
              <a:buFont typeface="Arial" pitchFamily="34" charset="0"/>
              <a:buNone/>
              <a:defRPr lang="en-GB" sz="3800" b="1" kern="1200" dirty="0">
                <a:solidFill>
                  <a:srgbClr val="254061"/>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2422" dirty="0"/>
              <a:t>Task </a:t>
            </a:r>
            <a:r>
              <a:rPr lang="en-US" sz="2422" dirty="0" smtClean="0"/>
              <a:t>9.2 Development of </a:t>
            </a:r>
            <a:r>
              <a:rPr lang="en-US" sz="2422" dirty="0" smtClean="0"/>
              <a:t>scintillation </a:t>
            </a:r>
            <a:r>
              <a:rPr lang="en-US" sz="2422" dirty="0"/>
              <a:t>d</a:t>
            </a:r>
            <a:r>
              <a:rPr lang="en-US" sz="2422" dirty="0" smtClean="0"/>
              <a:t>etectors </a:t>
            </a:r>
            <a:r>
              <a:rPr lang="en-US" sz="2422" dirty="0" smtClean="0"/>
              <a:t>with </a:t>
            </a:r>
            <a:r>
              <a:rPr lang="en-US" sz="2422" dirty="0" smtClean="0"/>
              <a:t>high </a:t>
            </a:r>
            <a:r>
              <a:rPr lang="en-US" sz="2422" dirty="0"/>
              <a:t>r</a:t>
            </a:r>
            <a:r>
              <a:rPr lang="en-US" sz="2422" dirty="0" smtClean="0"/>
              <a:t>ate </a:t>
            </a:r>
            <a:r>
              <a:rPr lang="en-US" sz="2422" dirty="0"/>
              <a:t>c</a:t>
            </a:r>
            <a:r>
              <a:rPr lang="en-US" sz="2422" dirty="0" smtClean="0"/>
              <a:t>apability </a:t>
            </a:r>
            <a:r>
              <a:rPr lang="en-US" sz="2422" dirty="0" smtClean="0"/>
              <a:t>for </a:t>
            </a:r>
            <a:r>
              <a:rPr lang="en-US" sz="2422" dirty="0" smtClean="0"/>
              <a:t>reflectometry</a:t>
            </a:r>
            <a:endParaRPr lang="en-US" sz="2153" b="0" dirty="0" smtClean="0"/>
          </a:p>
          <a:p>
            <a:pPr marL="384588" indent="-384588" algn="l" fontAlgn="auto">
              <a:spcAft>
                <a:spcPts val="0"/>
              </a:spcAft>
              <a:buClr>
                <a:srgbClr val="254061"/>
              </a:buClr>
              <a:buSzPct val="70000"/>
              <a:buFont typeface="Arial" pitchFamily="34" charset="0"/>
              <a:buChar char="•"/>
              <a:defRPr/>
            </a:pPr>
            <a:r>
              <a:rPr lang="en-US" sz="2153" b="0" dirty="0"/>
              <a:t>9.2.1 Development of a scintillation detector with </a:t>
            </a:r>
            <a:r>
              <a:rPr lang="en-US" sz="2153" b="0" dirty="0" smtClean="0"/>
              <a:t>wavelength shifting (WLS) fibre readout (STFC)</a:t>
            </a:r>
          </a:p>
          <a:p>
            <a:pPr marL="384588" indent="-384588" algn="l" fontAlgn="auto">
              <a:spcAft>
                <a:spcPts val="0"/>
              </a:spcAft>
              <a:buClr>
                <a:srgbClr val="254061"/>
              </a:buClr>
              <a:buSzPct val="70000"/>
              <a:buFont typeface="Arial" pitchFamily="34" charset="0"/>
              <a:buChar char="•"/>
              <a:defRPr/>
            </a:pPr>
            <a:endParaRPr lang="en-US" sz="2153" b="0" dirty="0" smtClean="0"/>
          </a:p>
          <a:p>
            <a:pPr fontAlgn="auto">
              <a:spcAft>
                <a:spcPts val="0"/>
              </a:spcAft>
              <a:defRPr/>
            </a:pPr>
            <a:endParaRPr lang="en-US" sz="2153" b="0" dirty="0"/>
          </a:p>
          <a:p>
            <a:pPr marL="384588" indent="-384588" fontAlgn="auto">
              <a:spcAft>
                <a:spcPts val="0"/>
              </a:spcAft>
              <a:buFont typeface="Arial" pitchFamily="34" charset="0"/>
              <a:buChar char="•"/>
              <a:defRPr/>
            </a:pPr>
            <a:endParaRPr lang="en-US" sz="2153" b="0" dirty="0"/>
          </a:p>
        </p:txBody>
      </p:sp>
      <p:sp>
        <p:nvSpPr>
          <p:cNvPr id="3081" name="TextBox 12"/>
          <p:cNvSpPr txBox="1">
            <a:spLocks noChangeArrowheads="1"/>
          </p:cNvSpPr>
          <p:nvPr/>
        </p:nvSpPr>
        <p:spPr bwMode="auto">
          <a:xfrm>
            <a:off x="46269496" y="27723280"/>
            <a:ext cx="48245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solidFill>
                  <a:schemeClr val="bg1"/>
                </a:solidFill>
              </a:rPr>
              <a:t>Contact:</a:t>
            </a:r>
          </a:p>
          <a:p>
            <a:pPr eaLnBrk="1" hangingPunct="1"/>
            <a:r>
              <a:rPr lang="en-US" altLang="en-US" dirty="0" smtClean="0">
                <a:solidFill>
                  <a:schemeClr val="bg1"/>
                </a:solidFill>
              </a:rPr>
              <a:t>Bruno </a:t>
            </a:r>
            <a:r>
              <a:rPr lang="en-US" altLang="en-US" dirty="0">
                <a:solidFill>
                  <a:schemeClr val="bg1"/>
                </a:solidFill>
              </a:rPr>
              <a:t>Guérard</a:t>
            </a:r>
            <a:r>
              <a:rPr lang="en-US" altLang="en-US" dirty="0">
                <a:solidFill>
                  <a:schemeClr val="bg1"/>
                </a:solidFill>
              </a:rPr>
              <a:t> </a:t>
            </a:r>
            <a:r>
              <a:rPr lang="en-US" altLang="en-US" dirty="0" smtClean="0">
                <a:solidFill>
                  <a:schemeClr val="bg1"/>
                </a:solidFill>
              </a:rPr>
              <a:t>	guerard@ill.fr 	</a:t>
            </a:r>
            <a:endParaRPr lang="en-US" altLang="en-US" dirty="0">
              <a:solidFill>
                <a:schemeClr val="bg1"/>
              </a:solidFill>
            </a:endParaRPr>
          </a:p>
          <a:p>
            <a:pPr eaLnBrk="1" hangingPunct="1"/>
            <a:r>
              <a:rPr lang="en-US" altLang="en-US" dirty="0" smtClean="0">
                <a:solidFill>
                  <a:schemeClr val="bg1"/>
                </a:solidFill>
              </a:rPr>
              <a:t>Nigel Rhodes	nigel.rhodes@stfc.ac.uk</a:t>
            </a:r>
            <a:endParaRPr lang="en-GB" altLang="en-US" dirty="0">
              <a:solidFill>
                <a:schemeClr val="bg1"/>
              </a:solidFill>
            </a:endParaRPr>
          </a:p>
        </p:txBody>
      </p:sp>
      <p:sp>
        <p:nvSpPr>
          <p:cNvPr id="3086" name="Rectangle 3"/>
          <p:cNvSpPr>
            <a:spLocks noChangeArrowheads="1"/>
          </p:cNvSpPr>
          <p:nvPr/>
        </p:nvSpPr>
        <p:spPr bwMode="auto">
          <a:xfrm>
            <a:off x="400400" y="28083320"/>
            <a:ext cx="1355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i="1" dirty="0">
                <a:solidFill>
                  <a:schemeClr val="bg1"/>
                </a:solidFill>
              </a:rPr>
              <a:t>This project receives funding from the European Union’s Horizon 2020 research and innovation programme under grant agreement No 654000.</a:t>
            </a:r>
            <a:endParaRPr lang="en-GB" altLang="en-US" dirty="0">
              <a:solidFill>
                <a:schemeClr val="bg1"/>
              </a:solidFill>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9696" y="178105"/>
            <a:ext cx="2698860" cy="18000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402" y="175181"/>
            <a:ext cx="4466911" cy="3636000"/>
          </a:xfrm>
          <a:prstGeom prst="rect">
            <a:avLst/>
          </a:prstGeom>
        </p:spPr>
      </p:pic>
      <p:sp>
        <p:nvSpPr>
          <p:cNvPr id="2" name="TextBox 1"/>
          <p:cNvSpPr txBox="1"/>
          <p:nvPr/>
        </p:nvSpPr>
        <p:spPr>
          <a:xfrm>
            <a:off x="21786776" y="2520480"/>
            <a:ext cx="8352928" cy="1015663"/>
          </a:xfrm>
          <a:prstGeom prst="rect">
            <a:avLst/>
          </a:prstGeom>
          <a:noFill/>
        </p:spPr>
        <p:txBody>
          <a:bodyPr wrap="square" rtlCol="0">
            <a:spAutoFit/>
          </a:bodyPr>
          <a:lstStyle/>
          <a:p>
            <a:pPr algn="ctr"/>
            <a:r>
              <a:rPr lang="en-US" sz="6000" b="1" dirty="0" smtClean="0"/>
              <a:t>DETECTORS</a:t>
            </a:r>
            <a:endParaRPr lang="en-US" sz="6000" b="1" dirty="0"/>
          </a:p>
        </p:txBody>
      </p:sp>
      <p:pic>
        <p:nvPicPr>
          <p:cNvPr id="42"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13711" y="8285681"/>
            <a:ext cx="1821010" cy="182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p:cNvPicPr>
            <a:picLocks noChangeAspect="1"/>
          </p:cNvPicPr>
          <p:nvPr/>
        </p:nvPicPr>
        <p:blipFill>
          <a:blip r:embed="rId7">
            <a:extLst>
              <a:ext uri="{28A0092B-C50C-407E-A947-70E740481C1C}">
                <a14:useLocalDpi xmlns:a14="http://schemas.microsoft.com/office/drawing/2010/main" val="0"/>
              </a:ext>
            </a:extLst>
          </a:blip>
          <a:srcRect l="8493" t="21454" r="54427" b="17516"/>
          <a:stretch>
            <a:fillRect/>
          </a:stretch>
        </p:blipFill>
        <p:spPr bwMode="auto">
          <a:xfrm>
            <a:off x="33308056" y="8382816"/>
            <a:ext cx="2027374" cy="172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p:cNvPicPr>
            <a:picLocks noChangeAspect="1" noChangeArrowheads="1"/>
          </p:cNvPicPr>
          <p:nvPr/>
        </p:nvPicPr>
        <p:blipFill>
          <a:blip r:embed="rId8">
            <a:extLst>
              <a:ext uri="{28A0092B-C50C-407E-A947-70E740481C1C}">
                <a14:useLocalDpi xmlns:a14="http://schemas.microsoft.com/office/drawing/2010/main" val="0"/>
              </a:ext>
            </a:extLst>
          </a:blip>
          <a:srcRect l="2834" t="11693" r="4243" b="11600"/>
          <a:stretch>
            <a:fillRect/>
          </a:stretch>
        </p:blipFill>
        <p:spPr bwMode="auto">
          <a:xfrm>
            <a:off x="43073478" y="6264896"/>
            <a:ext cx="3498850" cy="113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09163" y="8255210"/>
            <a:ext cx="3697288" cy="191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1"/>
          <p:cNvSpPr txBox="1">
            <a:spLocks noChangeArrowheads="1"/>
          </p:cNvSpPr>
          <p:nvPr/>
        </p:nvSpPr>
        <p:spPr bwMode="auto">
          <a:xfrm>
            <a:off x="38542478" y="10481739"/>
            <a:ext cx="25616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smtClean="0">
                <a:solidFill>
                  <a:srgbClr val="0000FF"/>
                </a:solidFill>
              </a:rPr>
              <a:t>First detector constructed</a:t>
            </a:r>
          </a:p>
          <a:p>
            <a:pPr algn="ctr">
              <a:spcBef>
                <a:spcPct val="0"/>
              </a:spcBef>
              <a:buClrTx/>
              <a:buFontTx/>
              <a:buNone/>
            </a:pPr>
            <a:r>
              <a:rPr lang="en-GB" altLang="en-US" sz="1600" b="1" dirty="0" smtClean="0">
                <a:solidFill>
                  <a:srgbClr val="0000FF"/>
                </a:solidFill>
              </a:rPr>
              <a:t>Active </a:t>
            </a:r>
            <a:r>
              <a:rPr lang="en-GB" altLang="en-US" sz="1600" b="1" dirty="0">
                <a:solidFill>
                  <a:srgbClr val="0000FF"/>
                </a:solidFill>
              </a:rPr>
              <a:t>area 64 x 76 mm</a:t>
            </a:r>
            <a:r>
              <a:rPr lang="en-GB" altLang="en-US" sz="1600" b="1" baseline="30000" dirty="0">
                <a:solidFill>
                  <a:srgbClr val="0000FF"/>
                </a:solidFill>
              </a:rPr>
              <a:t>2</a:t>
            </a:r>
          </a:p>
        </p:txBody>
      </p:sp>
      <p:pic>
        <p:nvPicPr>
          <p:cNvPr id="48" name="Picture 3"/>
          <p:cNvPicPr>
            <a:picLocks noChangeAspect="1" noChangeArrowheads="1"/>
          </p:cNvPicPr>
          <p:nvPr/>
        </p:nvPicPr>
        <p:blipFill>
          <a:blip r:embed="rId10">
            <a:extLst>
              <a:ext uri="{28A0092B-C50C-407E-A947-70E740481C1C}">
                <a14:useLocalDpi xmlns:a14="http://schemas.microsoft.com/office/drawing/2010/main" val="0"/>
              </a:ext>
            </a:extLst>
          </a:blip>
          <a:srcRect r="13998"/>
          <a:stretch>
            <a:fillRect/>
          </a:stretch>
        </p:blipFill>
        <p:spPr bwMode="auto">
          <a:xfrm>
            <a:off x="42535467" y="8285681"/>
            <a:ext cx="1959333" cy="188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17"/>
          <p:cNvSpPr txBox="1">
            <a:spLocks noChangeArrowheads="1"/>
          </p:cNvSpPr>
          <p:nvPr/>
        </p:nvSpPr>
        <p:spPr bwMode="auto">
          <a:xfrm>
            <a:off x="42356582" y="10505562"/>
            <a:ext cx="2233612" cy="53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a:solidFill>
                  <a:srgbClr val="0000FF"/>
                </a:solidFill>
              </a:rPr>
              <a:t>Wire bonding of anodes solved sparking issue</a:t>
            </a:r>
          </a:p>
        </p:txBody>
      </p:sp>
      <p:pic>
        <p:nvPicPr>
          <p:cNvPr id="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5983" y="8285681"/>
            <a:ext cx="2267932" cy="188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22"/>
          <p:cNvSpPr txBox="1">
            <a:spLocks noChangeArrowheads="1"/>
          </p:cNvSpPr>
          <p:nvPr/>
        </p:nvSpPr>
        <p:spPr bwMode="auto">
          <a:xfrm>
            <a:off x="45478430" y="10617949"/>
            <a:ext cx="1443037" cy="31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600" b="1" dirty="0">
                <a:solidFill>
                  <a:srgbClr val="0000FF"/>
                </a:solidFill>
              </a:rPr>
              <a:t>FWHM &lt; 2 mm</a:t>
            </a:r>
            <a:endParaRPr lang="en-GB" altLang="en-US" sz="1600" b="1" baseline="30000" dirty="0">
              <a:solidFill>
                <a:srgbClr val="0000FF"/>
              </a:solidFill>
            </a:endParaRPr>
          </a:p>
        </p:txBody>
      </p:sp>
      <p:sp>
        <p:nvSpPr>
          <p:cNvPr id="114" name="Content Placeholder 2"/>
          <p:cNvSpPr txBox="1">
            <a:spLocks/>
          </p:cNvSpPr>
          <p:nvPr/>
        </p:nvSpPr>
        <p:spPr bwMode="auto">
          <a:xfrm>
            <a:off x="1181364" y="21697153"/>
            <a:ext cx="13665995" cy="240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1">
                  <a:lumMod val="50000"/>
                </a:schemeClr>
              </a:buClr>
              <a:buSzPct val="7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lumMod val="50000"/>
                </a:schemeClr>
              </a:buClr>
              <a:buFont typeface="Calibri"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lumMod val="50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lumMod val="50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lumMod val="50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588" indent="-384588" eaLnBrk="1" fontAlgn="auto" hangingPunct="1">
              <a:spcAft>
                <a:spcPts val="0"/>
              </a:spcAft>
              <a:buClr>
                <a:srgbClr val="254061"/>
              </a:buClr>
              <a:buFont typeface="Arial" pitchFamily="34" charset="0"/>
              <a:buChar char="•"/>
              <a:defRPr/>
            </a:pPr>
            <a:r>
              <a:rPr lang="de-DE" altLang="fr-FR" sz="2153" dirty="0">
                <a:solidFill>
                  <a:srgbClr val="254061"/>
                </a:solidFill>
                <a:latin typeface="+mj-lt"/>
                <a:ea typeface="+mj-ea"/>
                <a:cs typeface="+mj-cs"/>
              </a:rPr>
              <a:t>9.2.2 Development </a:t>
            </a:r>
            <a:r>
              <a:rPr lang="de-DE" altLang="fr-FR" sz="2153" dirty="0" smtClean="0">
                <a:solidFill>
                  <a:srgbClr val="254061"/>
                </a:solidFill>
                <a:latin typeface="+mj-lt"/>
                <a:ea typeface="+mj-ea"/>
                <a:cs typeface="+mj-cs"/>
              </a:rPr>
              <a:t>scintillation </a:t>
            </a:r>
            <a:r>
              <a:rPr lang="de-DE" altLang="fr-FR" sz="2153" dirty="0">
                <a:solidFill>
                  <a:srgbClr val="254061"/>
                </a:solidFill>
                <a:latin typeface="+mj-lt"/>
                <a:ea typeface="+mj-ea"/>
                <a:cs typeface="+mj-cs"/>
              </a:rPr>
              <a:t>detector with direct PMT readout (FZJ)</a:t>
            </a:r>
          </a:p>
          <a:p>
            <a:pPr marL="533400" indent="0" eaLnBrk="1" hangingPunct="1">
              <a:buClr>
                <a:srgbClr val="254061"/>
              </a:buClr>
              <a:buFont typeface="Wingdings" pitchFamily="2" charset="2"/>
              <a:buNone/>
              <a:defRPr/>
            </a:pPr>
            <a:r>
              <a:rPr lang="de-DE" altLang="fr-FR" sz="1800" b="1" dirty="0" smtClean="0">
                <a:solidFill>
                  <a:srgbClr val="0000FF"/>
                </a:solidFill>
              </a:rPr>
              <a:t>Li </a:t>
            </a:r>
            <a:r>
              <a:rPr lang="de-DE" altLang="fr-FR" sz="1800" b="1" dirty="0">
                <a:solidFill>
                  <a:srgbClr val="0000FF"/>
                </a:solidFill>
              </a:rPr>
              <a:t>glass scintillator </a:t>
            </a:r>
            <a:r>
              <a:rPr lang="de-DE" altLang="fr-FR" sz="1800" b="1" dirty="0" smtClean="0">
                <a:solidFill>
                  <a:srgbClr val="0000FF"/>
                </a:solidFill>
              </a:rPr>
              <a:t>drectly coupled to </a:t>
            </a:r>
            <a:r>
              <a:rPr lang="de-DE" altLang="fr-FR" sz="1800" b="1" dirty="0">
                <a:solidFill>
                  <a:srgbClr val="0000FF"/>
                </a:solidFill>
              </a:rPr>
              <a:t>PMT for </a:t>
            </a:r>
            <a:r>
              <a:rPr lang="de-DE" altLang="fr-FR" sz="1800" b="1" dirty="0" smtClean="0">
                <a:solidFill>
                  <a:srgbClr val="0000FF"/>
                </a:solidFill>
              </a:rPr>
              <a:t>high light </a:t>
            </a:r>
            <a:r>
              <a:rPr lang="de-DE" altLang="fr-FR" sz="1800" b="1" dirty="0">
                <a:solidFill>
                  <a:srgbClr val="0000FF"/>
                </a:solidFill>
              </a:rPr>
              <a:t>collection</a:t>
            </a:r>
          </a:p>
          <a:p>
            <a:pPr marL="533400" indent="0" eaLnBrk="1" hangingPunct="1">
              <a:buClr>
                <a:srgbClr val="254061"/>
              </a:buClr>
              <a:buFont typeface="Wingdings" pitchFamily="2" charset="2"/>
              <a:buNone/>
              <a:defRPr/>
            </a:pPr>
            <a:r>
              <a:rPr lang="de-DE" altLang="fr-FR" sz="1800" b="1" dirty="0" smtClean="0">
                <a:solidFill>
                  <a:srgbClr val="0000FF"/>
                </a:solidFill>
              </a:rPr>
              <a:t>64 channel H8500 PMT gives 6 x 6 mm</a:t>
            </a:r>
            <a:r>
              <a:rPr lang="de-DE" altLang="fr-FR" sz="1800" b="1" baseline="30000" dirty="0" smtClean="0">
                <a:solidFill>
                  <a:srgbClr val="0000FF"/>
                </a:solidFill>
              </a:rPr>
              <a:t>2</a:t>
            </a:r>
            <a:r>
              <a:rPr lang="de-DE" altLang="fr-FR" sz="1800" b="1" dirty="0" smtClean="0">
                <a:solidFill>
                  <a:srgbClr val="0000FF"/>
                </a:solidFill>
              </a:rPr>
              <a:t> intrinsic resolution</a:t>
            </a:r>
            <a:endParaRPr lang="de-DE" altLang="fr-FR" sz="1800" b="1" dirty="0" smtClean="0"/>
          </a:p>
          <a:p>
            <a:pPr marL="533400" indent="0" eaLnBrk="1" hangingPunct="1">
              <a:buClr>
                <a:srgbClr val="254061"/>
              </a:buClr>
              <a:buFont typeface="Wingdings" pitchFamily="2" charset="2"/>
              <a:buNone/>
              <a:defRPr/>
            </a:pPr>
            <a:r>
              <a:rPr lang="de-DE" altLang="fr-FR" sz="1800" b="1" dirty="0">
                <a:solidFill>
                  <a:srgbClr val="0000FF"/>
                </a:solidFill>
              </a:rPr>
              <a:t>Transparent scintillator grooved and grooves filled with </a:t>
            </a:r>
            <a:r>
              <a:rPr lang="de-DE" altLang="fr-FR" sz="1800" b="1" dirty="0" smtClean="0">
                <a:solidFill>
                  <a:srgbClr val="0000FF"/>
                </a:solidFill>
              </a:rPr>
              <a:t>reflector</a:t>
            </a:r>
            <a:endParaRPr lang="de-DE" altLang="fr-FR" sz="1800" b="1" dirty="0">
              <a:solidFill>
                <a:srgbClr val="0000FF"/>
              </a:solidFill>
            </a:endParaRPr>
          </a:p>
          <a:p>
            <a:pPr marL="533400" indent="0" eaLnBrk="1" hangingPunct="1">
              <a:buClr>
                <a:srgbClr val="254061"/>
              </a:buClr>
              <a:buFont typeface="Wingdings" pitchFamily="2" charset="2"/>
              <a:buNone/>
              <a:defRPr/>
            </a:pPr>
            <a:r>
              <a:rPr lang="de-DE" altLang="fr-FR" sz="1800" b="1" dirty="0">
                <a:solidFill>
                  <a:srgbClr val="0000FF"/>
                </a:solidFill>
              </a:rPr>
              <a:t>Rosmap electronics </a:t>
            </a:r>
            <a:r>
              <a:rPr lang="de-DE" altLang="fr-FR" sz="1800" b="1" dirty="0" smtClean="0">
                <a:solidFill>
                  <a:srgbClr val="0000FF"/>
                </a:solidFill>
              </a:rPr>
              <a:t>from Ideas used </a:t>
            </a:r>
            <a:r>
              <a:rPr lang="de-DE" altLang="fr-FR" sz="1800" b="1" dirty="0">
                <a:solidFill>
                  <a:srgbClr val="0000FF"/>
                </a:solidFill>
              </a:rPr>
              <a:t>for evaluation</a:t>
            </a:r>
          </a:p>
          <a:p>
            <a:pPr marL="533400" indent="0" eaLnBrk="1" hangingPunct="1">
              <a:buClr>
                <a:srgbClr val="254061"/>
              </a:buClr>
              <a:buFont typeface="Wingdings" pitchFamily="2" charset="2"/>
              <a:buNone/>
              <a:defRPr/>
            </a:pPr>
            <a:r>
              <a:rPr lang="de-DE" altLang="fr-FR" sz="1800" b="1" dirty="0" smtClean="0">
                <a:solidFill>
                  <a:srgbClr val="0000FF"/>
                </a:solidFill>
              </a:rPr>
              <a:t>	Fast </a:t>
            </a:r>
            <a:r>
              <a:rPr lang="de-DE" altLang="fr-FR" sz="1800" b="1" dirty="0">
                <a:solidFill>
                  <a:srgbClr val="0000FF"/>
                </a:solidFill>
              </a:rPr>
              <a:t>electronics system </a:t>
            </a:r>
            <a:r>
              <a:rPr lang="de-DE" altLang="fr-FR" sz="1800" b="1" dirty="0" smtClean="0">
                <a:solidFill>
                  <a:srgbClr val="0000FF"/>
                </a:solidFill>
              </a:rPr>
              <a:t>developed by Ideas and FZJ for high rate mode</a:t>
            </a:r>
          </a:p>
          <a:p>
            <a:pPr marL="533400" indent="0" eaLnBrk="1" hangingPunct="1">
              <a:buClr>
                <a:srgbClr val="254061"/>
              </a:buClr>
              <a:buFont typeface="Wingdings" pitchFamily="2" charset="2"/>
              <a:buNone/>
              <a:defRPr/>
            </a:pPr>
            <a:r>
              <a:rPr lang="de-DE" altLang="fr-FR" sz="1800" b="1" dirty="0" smtClean="0">
                <a:solidFill>
                  <a:srgbClr val="0000FF"/>
                </a:solidFill>
              </a:rPr>
              <a:t>	Anger camera technologyy applied for high resolution mode</a:t>
            </a:r>
          </a:p>
          <a:p>
            <a:pPr marL="0" indent="0" eaLnBrk="1" hangingPunct="1">
              <a:buClr>
                <a:srgbClr val="254061"/>
              </a:buClr>
              <a:buFont typeface="Wingdings" pitchFamily="2" charset="2"/>
              <a:buNone/>
              <a:defRPr/>
            </a:pPr>
            <a:r>
              <a:rPr lang="de-DE" altLang="fr-FR" sz="1600" b="1" dirty="0">
                <a:solidFill>
                  <a:srgbClr val="0000FF"/>
                </a:solidFill>
              </a:rPr>
              <a:t>	</a:t>
            </a:r>
          </a:p>
          <a:p>
            <a:pPr marL="0" indent="0" eaLnBrk="1" hangingPunct="1">
              <a:buClr>
                <a:srgbClr val="254061"/>
              </a:buClr>
              <a:buFont typeface="Wingdings" pitchFamily="2" charset="2"/>
              <a:buNone/>
              <a:defRPr/>
            </a:pPr>
            <a:endParaRPr lang="de-DE" altLang="fr-FR" sz="1800" dirty="0" smtClean="0"/>
          </a:p>
          <a:p>
            <a:pPr marL="0" indent="0" eaLnBrk="1" hangingPunct="1">
              <a:buClr>
                <a:srgbClr val="254061"/>
              </a:buClr>
              <a:buFont typeface="Wingdings" pitchFamily="2" charset="2"/>
              <a:buNone/>
              <a:defRPr/>
            </a:pPr>
            <a:endParaRPr lang="de-DE" altLang="fr-FR" sz="1800" dirty="0"/>
          </a:p>
        </p:txBody>
      </p:sp>
      <p:pic>
        <p:nvPicPr>
          <p:cNvPr id="125" name="Inhaltsplatzhalter 5"/>
          <p:cNvPicPr>
            <a:picLocks noChangeAspect="1"/>
          </p:cNvPicPr>
          <p:nvPr/>
        </p:nvPicPr>
        <p:blipFill>
          <a:blip r:embed="rId12">
            <a:extLst>
              <a:ext uri="{28A0092B-C50C-407E-A947-70E740481C1C}">
                <a14:useLocalDpi xmlns:a14="http://schemas.microsoft.com/office/drawing/2010/main" val="0"/>
              </a:ext>
            </a:extLst>
          </a:blip>
          <a:srcRect l="7104" t="30804" r="33601" b="33276"/>
          <a:stretch>
            <a:fillRect/>
          </a:stretch>
        </p:blipFill>
        <p:spPr bwMode="auto">
          <a:xfrm>
            <a:off x="12811084" y="22019922"/>
            <a:ext cx="1938880" cy="156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40"/>
          <p:cNvGrpSpPr/>
          <p:nvPr/>
        </p:nvGrpSpPr>
        <p:grpSpPr>
          <a:xfrm>
            <a:off x="4572342" y="24239342"/>
            <a:ext cx="10177622" cy="2708810"/>
            <a:chOff x="4333258" y="23191657"/>
            <a:chExt cx="10177622" cy="2708810"/>
          </a:xfrm>
        </p:grpSpPr>
        <p:pic>
          <p:nvPicPr>
            <p:cNvPr id="12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6726" y="23260185"/>
              <a:ext cx="2064417" cy="193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33258" y="23272142"/>
              <a:ext cx="2596462" cy="191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30250" y="23191657"/>
              <a:ext cx="2008622" cy="1873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 name="TextBox 7"/>
            <p:cNvSpPr txBox="1">
              <a:spLocks noChangeArrowheads="1"/>
            </p:cNvSpPr>
            <p:nvPr/>
          </p:nvSpPr>
          <p:spPr bwMode="auto">
            <a:xfrm>
              <a:off x="9934472" y="25254135"/>
              <a:ext cx="4067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800" b="1" dirty="0">
                  <a:solidFill>
                    <a:srgbClr val="0000FF"/>
                  </a:solidFill>
                </a:rPr>
                <a:t>Anger Mode  </a:t>
              </a:r>
              <a:r>
                <a:rPr lang="en-GB" altLang="en-US" sz="1800" b="1" dirty="0" smtClean="0">
                  <a:solidFill>
                    <a:srgbClr val="0000FF"/>
                  </a:solidFill>
                </a:rPr>
                <a:t>0.7 x 0.7 mm</a:t>
              </a:r>
              <a:r>
                <a:rPr lang="en-GB" altLang="en-US" sz="1800" b="1" baseline="30000" dirty="0" smtClean="0">
                  <a:solidFill>
                    <a:srgbClr val="0000FF"/>
                  </a:solidFill>
                </a:rPr>
                <a:t>2</a:t>
              </a:r>
              <a:r>
                <a:rPr lang="en-GB" altLang="en-US" sz="1800" b="1" dirty="0" smtClean="0">
                  <a:solidFill>
                    <a:srgbClr val="0000FF"/>
                  </a:solidFill>
                </a:rPr>
                <a:t> </a:t>
              </a:r>
              <a:r>
                <a:rPr lang="en-GB" altLang="en-US" sz="1800" b="1" dirty="0">
                  <a:solidFill>
                    <a:srgbClr val="0000FF"/>
                  </a:solidFill>
                </a:rPr>
                <a:t>FWHM resln</a:t>
              </a:r>
              <a:r>
                <a:rPr lang="en-GB" altLang="en-US" sz="1800" b="1" dirty="0" smtClean="0">
                  <a:solidFill>
                    <a:srgbClr val="0000FF"/>
                  </a:solidFill>
                </a:rPr>
                <a:t>.</a:t>
              </a:r>
              <a:endParaRPr lang="en-GB" altLang="en-US" sz="1800" b="1" dirty="0">
                <a:solidFill>
                  <a:srgbClr val="0000FF"/>
                </a:solidFill>
              </a:endParaRPr>
            </a:p>
          </p:txBody>
        </p:sp>
        <p:sp>
          <p:nvSpPr>
            <p:cNvPr id="130" name="TextBox 8"/>
            <p:cNvSpPr txBox="1">
              <a:spLocks noChangeArrowheads="1"/>
            </p:cNvSpPr>
            <p:nvPr/>
          </p:nvSpPr>
          <p:spPr bwMode="auto">
            <a:xfrm>
              <a:off x="4788284" y="25254136"/>
              <a:ext cx="350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800" b="1" dirty="0">
                  <a:solidFill>
                    <a:srgbClr val="0000FF"/>
                  </a:solidFill>
                </a:rPr>
                <a:t>High Rate Mode 6 x 6 mm</a:t>
              </a:r>
              <a:r>
                <a:rPr lang="en-GB" altLang="en-US" sz="1800" b="1" baseline="30000" dirty="0">
                  <a:solidFill>
                    <a:srgbClr val="0000FF"/>
                  </a:solidFill>
                </a:rPr>
                <a:t>2</a:t>
              </a:r>
              <a:r>
                <a:rPr lang="en-GB" altLang="en-US" sz="1800" b="1" dirty="0">
                  <a:solidFill>
                    <a:srgbClr val="0000FF"/>
                  </a:solidFill>
                </a:rPr>
                <a:t> resln</a:t>
              </a:r>
              <a:r>
                <a:rPr lang="en-GB" altLang="en-US" sz="1800" b="1" dirty="0" smtClean="0">
                  <a:solidFill>
                    <a:srgbClr val="0000FF"/>
                  </a:solidFill>
                </a:rPr>
                <a:t>.</a:t>
              </a:r>
            </a:p>
            <a:p>
              <a:pPr algn="ctr">
                <a:spcBef>
                  <a:spcPct val="0"/>
                </a:spcBef>
                <a:buClrTx/>
                <a:buFontTx/>
                <a:buNone/>
              </a:pPr>
              <a:r>
                <a:rPr lang="en-GB" altLang="en-US" sz="1800" b="1" dirty="0" smtClean="0">
                  <a:solidFill>
                    <a:srgbClr val="0000FF"/>
                  </a:solidFill>
                </a:rPr>
                <a:t>Av. </a:t>
              </a:r>
              <a:r>
                <a:rPr lang="en-GB" altLang="en-US" sz="1800" b="1" dirty="0" smtClean="0">
                  <a:solidFill>
                    <a:srgbClr val="0000FF"/>
                  </a:solidFill>
                </a:rPr>
                <a:t>global rate 20 MHz/m</a:t>
              </a:r>
              <a:r>
                <a:rPr lang="en-GB" altLang="en-US" sz="1800" b="1" baseline="30000" dirty="0" smtClean="0">
                  <a:solidFill>
                    <a:srgbClr val="0000FF"/>
                  </a:solidFill>
                </a:rPr>
                <a:t>2</a:t>
              </a:r>
              <a:endParaRPr lang="en-GB" altLang="en-US" sz="1800" b="1" baseline="30000" dirty="0">
                <a:solidFill>
                  <a:srgbClr val="0000FF"/>
                </a:solidFill>
              </a:endParaRPr>
            </a:p>
          </p:txBody>
        </p:sp>
        <p:pic>
          <p:nvPicPr>
            <p:cNvPr id="131"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96279" y="23300257"/>
              <a:ext cx="2014601" cy="165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88282" y="22007422"/>
            <a:ext cx="2262559" cy="156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Grafik 2"/>
          <p:cNvPicPr>
            <a:picLocks noChangeAspect="1"/>
          </p:cNvPicPr>
          <p:nvPr/>
        </p:nvPicPr>
        <p:blipFill>
          <a:blip r:embed="rId18">
            <a:extLst>
              <a:ext uri="{28A0092B-C50C-407E-A947-70E740481C1C}">
                <a14:useLocalDpi xmlns:a14="http://schemas.microsoft.com/office/drawing/2010/main" val="0"/>
              </a:ext>
            </a:extLst>
          </a:blip>
          <a:srcRect l="35039" t="30051" r="30313" b="22701"/>
          <a:stretch>
            <a:fillRect/>
          </a:stretch>
        </p:blipFill>
        <p:spPr bwMode="auto">
          <a:xfrm>
            <a:off x="1628577" y="24326398"/>
            <a:ext cx="1977664" cy="195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TextBox 8"/>
          <p:cNvSpPr txBox="1">
            <a:spLocks noChangeArrowheads="1"/>
          </p:cNvSpPr>
          <p:nvPr/>
        </p:nvSpPr>
        <p:spPr bwMode="auto">
          <a:xfrm>
            <a:off x="9724210" y="23661539"/>
            <a:ext cx="2464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800" b="1" dirty="0" smtClean="0">
                <a:solidFill>
                  <a:srgbClr val="0000FF"/>
                </a:solidFill>
              </a:rPr>
              <a:t>H8500 64 channel PMT</a:t>
            </a:r>
          </a:p>
        </p:txBody>
      </p:sp>
      <p:sp>
        <p:nvSpPr>
          <p:cNvPr id="136" name="TextBox 8"/>
          <p:cNvSpPr txBox="1">
            <a:spLocks noChangeArrowheads="1"/>
          </p:cNvSpPr>
          <p:nvPr/>
        </p:nvSpPr>
        <p:spPr bwMode="auto">
          <a:xfrm>
            <a:off x="12365374" y="23661539"/>
            <a:ext cx="27246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800" b="1" dirty="0" smtClean="0">
                <a:solidFill>
                  <a:srgbClr val="0000FF"/>
                </a:solidFill>
              </a:rPr>
              <a:t>Grooved GS20 scintillator</a:t>
            </a:r>
          </a:p>
        </p:txBody>
      </p:sp>
      <p:sp>
        <p:nvSpPr>
          <p:cNvPr id="137" name="TextBox 8"/>
          <p:cNvSpPr txBox="1">
            <a:spLocks noChangeArrowheads="1"/>
          </p:cNvSpPr>
          <p:nvPr/>
        </p:nvSpPr>
        <p:spPr bwMode="auto">
          <a:xfrm>
            <a:off x="1181364" y="26301820"/>
            <a:ext cx="28194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800" b="1" dirty="0" smtClean="0">
                <a:solidFill>
                  <a:srgbClr val="0000FF"/>
                </a:solidFill>
              </a:rPr>
              <a:t>Single PMT with evaluation electronics</a:t>
            </a:r>
          </a:p>
        </p:txBody>
      </p:sp>
      <p:pic>
        <p:nvPicPr>
          <p:cNvPr id="139" name="Picture 4" descr="c.jpg"/>
          <p:cNvPicPr>
            <a:picLocks noChangeAspect="1"/>
          </p:cNvPicPr>
          <p:nvPr/>
        </p:nvPicPr>
        <p:blipFill>
          <a:blip r:embed="rId19">
            <a:extLst>
              <a:ext uri="{28A0092B-C50C-407E-A947-70E740481C1C}">
                <a14:useLocalDpi xmlns:a14="http://schemas.microsoft.com/office/drawing/2010/main" val="0"/>
              </a:ext>
            </a:extLst>
          </a:blip>
          <a:srcRect r="1157" b="180"/>
          <a:stretch>
            <a:fillRect/>
          </a:stretch>
        </p:blipFill>
        <p:spPr bwMode="auto">
          <a:xfrm>
            <a:off x="1461623" y="16469831"/>
            <a:ext cx="1984970" cy="206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3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774594" y="16451802"/>
            <a:ext cx="2802013" cy="209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Box 143"/>
          <p:cNvSpPr txBox="1"/>
          <p:nvPr/>
        </p:nvSpPr>
        <p:spPr>
          <a:xfrm>
            <a:off x="1289298" y="21042361"/>
            <a:ext cx="2452987" cy="363176"/>
          </a:xfrm>
          <a:prstGeom prst="rect">
            <a:avLst/>
          </a:prstGeom>
          <a:noFill/>
        </p:spPr>
        <p:txBody>
          <a:bodyPr wrap="square">
            <a:spAutoFit/>
          </a:bodyPr>
          <a:lstStyle/>
          <a:p>
            <a:pPr marL="0" lvl="1">
              <a:lnSpc>
                <a:spcPct val="110000"/>
              </a:lnSpc>
              <a:spcBef>
                <a:spcPts val="600"/>
              </a:spcBef>
              <a:defRPr/>
            </a:pPr>
            <a:r>
              <a:rPr lang="en-GB" sz="1600" b="1" dirty="0" smtClean="0">
                <a:solidFill>
                  <a:srgbClr val="0000FF"/>
                </a:solidFill>
                <a:cs typeface="+mn-cs"/>
                <a:sym typeface="Symbol"/>
              </a:rPr>
              <a:t>2D crossed fibre detector</a:t>
            </a:r>
            <a:endParaRPr lang="en-GB" sz="1600" b="1" dirty="0">
              <a:solidFill>
                <a:srgbClr val="0000FF"/>
              </a:solidFill>
              <a:cs typeface="+mn-cs"/>
              <a:sym typeface="Symbol"/>
            </a:endParaRPr>
          </a:p>
        </p:txBody>
      </p:sp>
      <p:sp>
        <p:nvSpPr>
          <p:cNvPr id="146" name="TextBox 145"/>
          <p:cNvSpPr txBox="1"/>
          <p:nvPr/>
        </p:nvSpPr>
        <p:spPr>
          <a:xfrm>
            <a:off x="1790533" y="18459658"/>
            <a:ext cx="1327150" cy="634020"/>
          </a:xfrm>
          <a:prstGeom prst="rect">
            <a:avLst/>
          </a:prstGeom>
          <a:noFill/>
        </p:spPr>
        <p:txBody>
          <a:bodyPr>
            <a:spAutoFit/>
          </a:bodyPr>
          <a:lstStyle/>
          <a:p>
            <a:pPr marL="0" lvl="1" algn="ctr">
              <a:lnSpc>
                <a:spcPct val="110000"/>
              </a:lnSpc>
              <a:spcBef>
                <a:spcPts val="0"/>
              </a:spcBef>
              <a:defRPr/>
            </a:pPr>
            <a:r>
              <a:rPr lang="en-GB" sz="1600" b="1" dirty="0" smtClean="0">
                <a:solidFill>
                  <a:srgbClr val="0000FF"/>
                </a:solidFill>
                <a:latin typeface="+mn-lt"/>
                <a:cs typeface="+mn-cs"/>
                <a:sym typeface="Symbol"/>
              </a:rPr>
              <a:t>The </a:t>
            </a:r>
            <a:r>
              <a:rPr lang="en-GB" sz="1600" b="1" dirty="0" err="1" smtClean="0">
                <a:solidFill>
                  <a:srgbClr val="0000FF"/>
                </a:solidFill>
                <a:latin typeface="+mn-lt"/>
                <a:cs typeface="+mn-cs"/>
                <a:sym typeface="Symbol"/>
              </a:rPr>
              <a:t>OffSPEC</a:t>
            </a:r>
            <a:r>
              <a:rPr lang="en-GB" sz="1600" b="1" dirty="0" smtClean="0">
                <a:solidFill>
                  <a:srgbClr val="0000FF"/>
                </a:solidFill>
                <a:latin typeface="+mn-lt"/>
                <a:cs typeface="+mn-cs"/>
                <a:sym typeface="Symbol"/>
              </a:rPr>
              <a:t> Detector</a:t>
            </a:r>
            <a:endParaRPr lang="en-GB" sz="1600" b="1" dirty="0">
              <a:solidFill>
                <a:srgbClr val="0000FF"/>
              </a:solidFill>
              <a:latin typeface="+mn-lt"/>
              <a:cs typeface="+mn-cs"/>
              <a:sym typeface="Symbol"/>
            </a:endParaRPr>
          </a:p>
        </p:txBody>
      </p:sp>
      <p:pic>
        <p:nvPicPr>
          <p:cNvPr id="147" name="Picture 2" descr="D:\Reflectometers\Pixillated\Concept photos\IMG_3344.JPG"/>
          <p:cNvPicPr>
            <a:picLocks noChangeAspect="1" noChangeArrowheads="1"/>
          </p:cNvPicPr>
          <p:nvPr/>
        </p:nvPicPr>
        <p:blipFill>
          <a:blip r:embed="rId21">
            <a:extLst>
              <a:ext uri="{28A0092B-C50C-407E-A947-70E740481C1C}">
                <a14:useLocalDpi xmlns:a14="http://schemas.microsoft.com/office/drawing/2010/main" val="0"/>
              </a:ext>
            </a:extLst>
          </a:blip>
          <a:srcRect l="12477" r="20744" b="17154"/>
          <a:stretch>
            <a:fillRect/>
          </a:stretch>
        </p:blipFill>
        <p:spPr bwMode="auto">
          <a:xfrm>
            <a:off x="6791444" y="19117890"/>
            <a:ext cx="2049442" cy="19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p:cNvSpPr txBox="1"/>
          <p:nvPr/>
        </p:nvSpPr>
        <p:spPr>
          <a:xfrm>
            <a:off x="6782141" y="16678293"/>
            <a:ext cx="8235883" cy="1643527"/>
          </a:xfrm>
          <a:prstGeom prst="rect">
            <a:avLst/>
          </a:prstGeom>
          <a:noFill/>
        </p:spPr>
        <p:txBody>
          <a:bodyPr wrap="square" rtlCol="0">
            <a:spAutoFit/>
          </a:bodyPr>
          <a:lstStyle/>
          <a:p>
            <a:pPr>
              <a:spcBef>
                <a:spcPct val="20000"/>
              </a:spcBef>
              <a:buClr>
                <a:srgbClr val="254061"/>
              </a:buClr>
              <a:buSzPct val="70000"/>
              <a:defRPr/>
            </a:pPr>
            <a:r>
              <a:rPr lang="en-US" b="1" dirty="0" err="1" smtClean="0">
                <a:solidFill>
                  <a:srgbClr val="0000FF"/>
                </a:solidFill>
                <a:latin typeface="+mn-lt"/>
                <a:cs typeface="+mn-cs"/>
              </a:rPr>
              <a:t>ZnS:Ag</a:t>
            </a:r>
            <a:r>
              <a:rPr lang="en-US" b="1" dirty="0" smtClean="0">
                <a:solidFill>
                  <a:srgbClr val="0000FF"/>
                </a:solidFill>
                <a:latin typeface="+mn-lt"/>
                <a:cs typeface="+mn-cs"/>
              </a:rPr>
              <a:t>/</a:t>
            </a:r>
            <a:r>
              <a:rPr lang="en-US" b="1" baseline="30000" dirty="0" smtClean="0">
                <a:solidFill>
                  <a:srgbClr val="0000FF"/>
                </a:solidFill>
                <a:latin typeface="+mn-lt"/>
                <a:cs typeface="+mn-cs"/>
              </a:rPr>
              <a:t>6</a:t>
            </a:r>
            <a:r>
              <a:rPr lang="en-US" b="1" dirty="0" smtClean="0">
                <a:solidFill>
                  <a:srgbClr val="0000FF"/>
                </a:solidFill>
                <a:latin typeface="+mn-lt"/>
                <a:cs typeface="+mn-cs"/>
              </a:rPr>
              <a:t>LiF </a:t>
            </a:r>
            <a:r>
              <a:rPr lang="en-US" b="1" dirty="0">
                <a:solidFill>
                  <a:srgbClr val="0000FF"/>
                </a:solidFill>
                <a:latin typeface="+mn-lt"/>
                <a:cs typeface="+mn-cs"/>
              </a:rPr>
              <a:t>scintillator coupled to green enhanced 64-channel PMT</a:t>
            </a:r>
          </a:p>
          <a:p>
            <a:pPr>
              <a:spcBef>
                <a:spcPct val="20000"/>
              </a:spcBef>
              <a:buClr>
                <a:srgbClr val="254061"/>
              </a:buClr>
              <a:buSzPct val="70000"/>
              <a:defRPr/>
            </a:pPr>
            <a:r>
              <a:rPr lang="en-US" b="1" dirty="0">
                <a:solidFill>
                  <a:srgbClr val="0000FF"/>
                </a:solidFill>
                <a:latin typeface="+mn-lt"/>
                <a:cs typeface="+mn-cs"/>
              </a:rPr>
              <a:t>Coded array of WLS fibre</a:t>
            </a:r>
          </a:p>
          <a:p>
            <a:pPr>
              <a:spcBef>
                <a:spcPct val="20000"/>
              </a:spcBef>
              <a:buClr>
                <a:srgbClr val="254061"/>
              </a:buClr>
              <a:buSzPct val="70000"/>
              <a:defRPr/>
            </a:pPr>
            <a:r>
              <a:rPr lang="de-DE" altLang="fr-FR" b="1" dirty="0" smtClean="0">
                <a:solidFill>
                  <a:srgbClr val="0000FF"/>
                </a:solidFill>
                <a:latin typeface="+mn-lt"/>
                <a:cs typeface="+mn-cs"/>
              </a:rPr>
              <a:t>Linear position sensitive detector of this type used on </a:t>
            </a:r>
            <a:r>
              <a:rPr lang="de-DE" altLang="fr-FR" b="1" dirty="0" smtClean="0">
                <a:solidFill>
                  <a:srgbClr val="0000FF"/>
                </a:solidFill>
                <a:latin typeface="+mn-lt"/>
                <a:cs typeface="+mn-cs"/>
              </a:rPr>
              <a:t>OffSPEC ( 0.5 x 60 mm</a:t>
            </a:r>
            <a:r>
              <a:rPr lang="de-DE" altLang="fr-FR" b="1" baseline="30000" dirty="0" smtClean="0">
                <a:solidFill>
                  <a:srgbClr val="0000FF"/>
                </a:solidFill>
                <a:latin typeface="+mn-lt"/>
                <a:cs typeface="+mn-cs"/>
              </a:rPr>
              <a:t>2</a:t>
            </a:r>
            <a:r>
              <a:rPr lang="de-DE" altLang="fr-FR" b="1" dirty="0" smtClean="0">
                <a:solidFill>
                  <a:srgbClr val="0000FF"/>
                </a:solidFill>
                <a:latin typeface="+mn-lt"/>
                <a:cs typeface="+mn-cs"/>
              </a:rPr>
              <a:t> resln.)</a:t>
            </a:r>
          </a:p>
          <a:p>
            <a:pPr marL="0" lvl="1">
              <a:spcBef>
                <a:spcPct val="20000"/>
              </a:spcBef>
              <a:buClr>
                <a:srgbClr val="254061"/>
              </a:buClr>
              <a:buSzPct val="70000"/>
              <a:defRPr/>
            </a:pPr>
            <a:r>
              <a:rPr lang="de-DE" altLang="fr-FR" b="1" dirty="0">
                <a:solidFill>
                  <a:srgbClr val="0000FF"/>
                </a:solidFill>
                <a:latin typeface="+mn-lt"/>
                <a:cs typeface="+mn-cs"/>
              </a:rPr>
              <a:t>Problem: most of the data goes into 2 </a:t>
            </a:r>
            <a:r>
              <a:rPr lang="de-DE" altLang="fr-FR" b="1" dirty="0" smtClean="0">
                <a:solidFill>
                  <a:srgbClr val="0000FF"/>
                </a:solidFill>
                <a:latin typeface="+mn-lt"/>
                <a:cs typeface="+mn-cs"/>
              </a:rPr>
              <a:t>of the 192 PMT pixels</a:t>
            </a:r>
            <a:endParaRPr lang="de-DE" altLang="fr-FR" b="1" dirty="0" smtClean="0">
              <a:solidFill>
                <a:srgbClr val="0000FF"/>
              </a:solidFill>
              <a:latin typeface="+mn-lt"/>
              <a:cs typeface="+mn-cs"/>
            </a:endParaRPr>
          </a:p>
          <a:p>
            <a:pPr marL="384588" indent="-384588" fontAlgn="auto">
              <a:spcAft>
                <a:spcPts val="0"/>
              </a:spcAft>
              <a:buClr>
                <a:srgbClr val="254061"/>
              </a:buClr>
              <a:buSzPct val="70000"/>
              <a:buFont typeface="Arial" pitchFamily="34" charset="0"/>
              <a:buChar char="•"/>
              <a:defRPr/>
            </a:pPr>
            <a:endParaRPr lang="en-US" dirty="0"/>
          </a:p>
        </p:txBody>
      </p:sp>
      <p:sp>
        <p:nvSpPr>
          <p:cNvPr id="29" name="TextBox 28"/>
          <p:cNvSpPr txBox="1"/>
          <p:nvPr/>
        </p:nvSpPr>
        <p:spPr>
          <a:xfrm>
            <a:off x="16669516" y="15857448"/>
            <a:ext cx="14442726" cy="423642"/>
          </a:xfrm>
          <a:prstGeom prst="rect">
            <a:avLst/>
          </a:prstGeom>
          <a:noFill/>
        </p:spPr>
        <p:txBody>
          <a:bodyPr wrap="square" rtlCol="0">
            <a:spAutoFit/>
          </a:bodyPr>
          <a:lstStyle/>
          <a:p>
            <a:pPr fontAlgn="auto">
              <a:spcAft>
                <a:spcPts val="0"/>
              </a:spcAft>
              <a:defRPr/>
            </a:pPr>
            <a:r>
              <a:rPr lang="en-US" altLang="en-US" sz="2153" dirty="0"/>
              <a:t>Task </a:t>
            </a:r>
            <a:r>
              <a:rPr lang="en-US" altLang="en-US" sz="2153" dirty="0" smtClean="0"/>
              <a:t>9.4.3</a:t>
            </a:r>
            <a:r>
              <a:rPr lang="de-DE" altLang="fr-FR" sz="2153" dirty="0" smtClean="0"/>
              <a:t> </a:t>
            </a:r>
            <a:r>
              <a:rPr lang="de-DE" altLang="fr-FR" sz="2153" dirty="0">
                <a:solidFill>
                  <a:prstClr val="black"/>
                </a:solidFill>
              </a:rPr>
              <a:t>Development of silicon photomultiplier based detectors </a:t>
            </a:r>
            <a:r>
              <a:rPr lang="de-DE" altLang="fr-FR" sz="2153" dirty="0" smtClean="0">
                <a:solidFill>
                  <a:prstClr val="black"/>
                </a:solidFill>
              </a:rPr>
              <a:t>for MuSR (STFC, PSI)</a:t>
            </a:r>
            <a:endParaRPr lang="de-DE" altLang="fr-FR" sz="2153" dirty="0" smtClean="0"/>
          </a:p>
        </p:txBody>
      </p:sp>
      <p:grpSp>
        <p:nvGrpSpPr>
          <p:cNvPr id="166" name="Group 165"/>
          <p:cNvGrpSpPr/>
          <p:nvPr/>
        </p:nvGrpSpPr>
        <p:grpSpPr>
          <a:xfrm>
            <a:off x="33142637" y="13245894"/>
            <a:ext cx="14442726" cy="5986425"/>
            <a:chOff x="16614330" y="15833834"/>
            <a:chExt cx="14442726" cy="5986425"/>
          </a:xfrm>
        </p:grpSpPr>
        <p:grpSp>
          <p:nvGrpSpPr>
            <p:cNvPr id="167" name="Group 166"/>
            <p:cNvGrpSpPr/>
            <p:nvPr/>
          </p:nvGrpSpPr>
          <p:grpSpPr>
            <a:xfrm>
              <a:off x="16903625" y="18143346"/>
              <a:ext cx="14069293" cy="3676913"/>
              <a:chOff x="16891902" y="18019830"/>
              <a:chExt cx="14069293" cy="3301361"/>
            </a:xfrm>
          </p:grpSpPr>
          <p:pic>
            <p:nvPicPr>
              <p:cNvPr id="169"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891902" y="18019830"/>
                <a:ext cx="2083063" cy="119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0" name="Picture 11"/>
              <p:cNvPicPr>
                <a:picLocks noChangeAspect="1" noChangeArrowheads="1"/>
              </p:cNvPicPr>
              <p:nvPr/>
            </p:nvPicPr>
            <p:blipFill>
              <a:blip r:embed="rId23">
                <a:extLst>
                  <a:ext uri="{28A0092B-C50C-407E-A947-70E740481C1C}">
                    <a14:useLocalDpi xmlns:a14="http://schemas.microsoft.com/office/drawing/2010/main" val="0"/>
                  </a:ext>
                </a:extLst>
              </a:blip>
              <a:srcRect l="14667" t="8896" r="1323" b="3984"/>
              <a:stretch>
                <a:fillRect/>
              </a:stretch>
            </p:blipFill>
            <p:spPr bwMode="auto">
              <a:xfrm>
                <a:off x="17102070" y="19420913"/>
                <a:ext cx="1826933" cy="13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1" name="Imagem 77"/>
              <p:cNvPicPr>
                <a:picLocks noChangeAspect="1" noChangeArrowheads="1"/>
              </p:cNvPicPr>
              <p:nvPr/>
            </p:nvPicPr>
            <p:blipFill>
              <a:blip r:embed="rId24">
                <a:extLst>
                  <a:ext uri="{28A0092B-C50C-407E-A947-70E740481C1C}">
                    <a14:useLocalDpi xmlns:a14="http://schemas.microsoft.com/office/drawing/2010/main" val="0"/>
                  </a:ext>
                </a:extLst>
              </a:blip>
              <a:srcRect t="5112" b="51808"/>
              <a:stretch>
                <a:fillRect/>
              </a:stretch>
            </p:blipFill>
            <p:spPr bwMode="auto">
              <a:xfrm>
                <a:off x="28093689" y="18045308"/>
                <a:ext cx="2867506" cy="2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4"/>
              <p:cNvPicPr>
                <a:picLocks noChangeAspect="1" noChangeArrowheads="1"/>
              </p:cNvPicPr>
              <p:nvPr/>
            </p:nvPicPr>
            <p:blipFill>
              <a:blip r:embed="rId25">
                <a:extLst>
                  <a:ext uri="{28A0092B-C50C-407E-A947-70E740481C1C}">
                    <a14:useLocalDpi xmlns:a14="http://schemas.microsoft.com/office/drawing/2010/main" val="0"/>
                  </a:ext>
                </a:extLst>
              </a:blip>
              <a:srcRect r="69785"/>
              <a:stretch>
                <a:fillRect/>
              </a:stretch>
            </p:blipFill>
            <p:spPr bwMode="auto">
              <a:xfrm>
                <a:off x="19398929" y="18180464"/>
                <a:ext cx="2175109" cy="255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3" name="TextBox 31"/>
              <p:cNvSpPr txBox="1">
                <a:spLocks noChangeArrowheads="1"/>
              </p:cNvSpPr>
              <p:nvPr/>
            </p:nvSpPr>
            <p:spPr bwMode="auto">
              <a:xfrm>
                <a:off x="19470797" y="20796144"/>
                <a:ext cx="2103241" cy="52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smtClean="0">
                    <a:solidFill>
                      <a:srgbClr val="0000FF"/>
                    </a:solidFill>
                  </a:rPr>
                  <a:t>Stack of 10 </a:t>
                </a:r>
                <a:r>
                  <a:rPr lang="en-GB" altLang="en-US" sz="1600" b="1" dirty="0">
                    <a:solidFill>
                      <a:srgbClr val="0000FF"/>
                    </a:solidFill>
                  </a:rPr>
                  <a:t>double gap RPCs  23 </a:t>
                </a:r>
                <a:r>
                  <a:rPr lang="el-GR" altLang="en-US" sz="1600" b="1" dirty="0">
                    <a:solidFill>
                      <a:srgbClr val="0000FF"/>
                    </a:solidFill>
                  </a:rPr>
                  <a:t>μ</a:t>
                </a:r>
                <a:r>
                  <a:rPr lang="en-GB" altLang="en-US" sz="1600" b="1" dirty="0">
                    <a:solidFill>
                      <a:srgbClr val="0000FF"/>
                    </a:solidFill>
                  </a:rPr>
                  <a:t>m </a:t>
                </a:r>
                <a:r>
                  <a:rPr lang="en-GB" altLang="en-US" sz="1600" b="1" baseline="30000" dirty="0">
                    <a:solidFill>
                      <a:srgbClr val="0000FF"/>
                    </a:solidFill>
                  </a:rPr>
                  <a:t>10</a:t>
                </a:r>
                <a:r>
                  <a:rPr lang="en-GB" altLang="en-US" sz="1600" b="1" dirty="0">
                    <a:solidFill>
                      <a:srgbClr val="0000FF"/>
                    </a:solidFill>
                  </a:rPr>
                  <a:t>B</a:t>
                </a:r>
                <a:r>
                  <a:rPr lang="en-GB" altLang="en-US" sz="1600" b="1" baseline="-25000" dirty="0">
                    <a:solidFill>
                      <a:srgbClr val="0000FF"/>
                    </a:solidFill>
                  </a:rPr>
                  <a:t>4</a:t>
                </a:r>
                <a:r>
                  <a:rPr lang="en-GB" altLang="en-US" sz="1600" b="1" dirty="0">
                    <a:solidFill>
                      <a:srgbClr val="0000FF"/>
                    </a:solidFill>
                  </a:rPr>
                  <a:t>C</a:t>
                </a:r>
                <a:endParaRPr lang="en-GB" altLang="en-US" sz="1600" b="1" baseline="30000" dirty="0">
                  <a:solidFill>
                    <a:srgbClr val="0000FF"/>
                  </a:solidFill>
                </a:endParaRPr>
              </a:p>
            </p:txBody>
          </p:sp>
          <p:pic>
            <p:nvPicPr>
              <p:cNvPr id="174"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916851" y="18177805"/>
                <a:ext cx="2895460" cy="237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TextBox 39"/>
              <p:cNvSpPr txBox="1">
                <a:spLocks noChangeArrowheads="1"/>
              </p:cNvSpPr>
              <p:nvPr/>
            </p:nvSpPr>
            <p:spPr bwMode="auto">
              <a:xfrm>
                <a:off x="25355908" y="20796144"/>
                <a:ext cx="2107777" cy="3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600" b="1" dirty="0">
                    <a:solidFill>
                      <a:srgbClr val="0000FF"/>
                    </a:solidFill>
                  </a:rPr>
                  <a:t>Efficiency 60% at </a:t>
                </a:r>
                <a:r>
                  <a:rPr lang="en-GB" altLang="en-US" sz="1600" b="1" dirty="0" smtClean="0">
                    <a:solidFill>
                      <a:srgbClr val="0000FF"/>
                    </a:solidFill>
                  </a:rPr>
                  <a:t>4.7Å</a:t>
                </a:r>
              </a:p>
            </p:txBody>
          </p:sp>
          <p:pic>
            <p:nvPicPr>
              <p:cNvPr id="176" name="Picture 6" descr="E:\PC_Gab_F39_Partition3(F)\Luis_Work_2015_2016\0_a_WP9 TASK9_4_1 RPCs Tests at FRMII (Mars 2017)\Fotos Montagem DoubleGap RPCs\IMG_20170305_004014.jpg"/>
              <p:cNvPicPr>
                <a:picLocks noChangeAspect="1" noChangeArrowheads="1"/>
              </p:cNvPicPr>
              <p:nvPr/>
            </p:nvPicPr>
            <p:blipFill>
              <a:blip r:embed="rId27">
                <a:extLst>
                  <a:ext uri="{28A0092B-C50C-407E-A947-70E740481C1C}">
                    <a14:useLocalDpi xmlns:a14="http://schemas.microsoft.com/office/drawing/2010/main" val="0"/>
                  </a:ext>
                </a:extLst>
              </a:blip>
              <a:srcRect r="16306"/>
              <a:stretch>
                <a:fillRect/>
              </a:stretch>
            </p:blipFill>
            <p:spPr bwMode="auto">
              <a:xfrm>
                <a:off x="22101962" y="18308681"/>
                <a:ext cx="2559430" cy="223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Rectangle 15"/>
              <p:cNvSpPr>
                <a:spLocks noChangeArrowheads="1"/>
              </p:cNvSpPr>
              <p:nvPr/>
            </p:nvSpPr>
            <p:spPr bwMode="auto">
              <a:xfrm>
                <a:off x="22101962" y="20766448"/>
                <a:ext cx="2559429" cy="52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US" altLang="en-US" sz="1600" b="1" dirty="0" smtClean="0">
                    <a:solidFill>
                      <a:srgbClr val="0000FF"/>
                    </a:solidFill>
                  </a:rPr>
                  <a:t>The 10 double gap detector Thickness ~ 25 mm </a:t>
                </a:r>
                <a:endParaRPr lang="en-US" altLang="en-US" sz="1600" b="1" dirty="0">
                  <a:solidFill>
                    <a:srgbClr val="0000FF"/>
                  </a:solidFill>
                </a:endParaRPr>
              </a:p>
            </p:txBody>
          </p:sp>
        </p:grpSp>
        <p:sp>
          <p:nvSpPr>
            <p:cNvPr id="168" name="TextBox 167"/>
            <p:cNvSpPr txBox="1"/>
            <p:nvPr/>
          </p:nvSpPr>
          <p:spPr>
            <a:xfrm>
              <a:off x="16614330" y="15833834"/>
              <a:ext cx="14442726" cy="2418034"/>
            </a:xfrm>
            <a:prstGeom prst="rect">
              <a:avLst/>
            </a:prstGeom>
            <a:noFill/>
          </p:spPr>
          <p:txBody>
            <a:bodyPr wrap="square" rtlCol="0">
              <a:spAutoFit/>
            </a:bodyPr>
            <a:lstStyle/>
            <a:p>
              <a:pPr lvl="0" fontAlgn="auto">
                <a:spcAft>
                  <a:spcPts val="0"/>
                </a:spcAft>
                <a:defRPr/>
              </a:pPr>
              <a:r>
                <a:rPr lang="en-US" altLang="en-US" sz="2153" dirty="0">
                  <a:solidFill>
                    <a:prstClr val="black"/>
                  </a:solidFill>
                </a:rPr>
                <a:t>Task 9.4.1</a:t>
              </a:r>
              <a:r>
                <a:rPr lang="de-DE" altLang="fr-FR" sz="2153" dirty="0">
                  <a:solidFill>
                    <a:prstClr val="black"/>
                  </a:solidFill>
                </a:rPr>
                <a:t>  Development of neutron sensitive resistive plate chambers, RPCs, (LIP)</a:t>
              </a:r>
            </a:p>
            <a:p>
              <a:pPr lvl="0">
                <a:spcBef>
                  <a:spcPct val="20000"/>
                </a:spcBef>
                <a:buClr>
                  <a:srgbClr val="254061"/>
                </a:buClr>
                <a:buSzPct val="70000"/>
                <a:defRPr/>
              </a:pPr>
              <a:r>
                <a:rPr lang="de-DE" altLang="fr-FR" b="1" dirty="0">
                  <a:solidFill>
                    <a:srgbClr val="0000FF"/>
                  </a:solidFill>
                </a:rPr>
                <a:t>RPCs are used extensively in High Enegy Physics.</a:t>
              </a:r>
            </a:p>
            <a:p>
              <a:pPr lvl="0">
                <a:spcBef>
                  <a:spcPct val="20000"/>
                </a:spcBef>
                <a:buClr>
                  <a:srgbClr val="254061"/>
                </a:buClr>
                <a:buSzPct val="70000"/>
                <a:defRPr/>
              </a:pPr>
              <a:r>
                <a:rPr lang="de-DE" altLang="fr-FR" b="1" dirty="0">
                  <a:solidFill>
                    <a:srgbClr val="0000FF"/>
                  </a:solidFill>
                </a:rPr>
                <a:t>Provide large areas (eg CMS 3000 m2) with high timing (1 ns – 50 ps) and high position resolution (~100 </a:t>
              </a:r>
              <a:r>
                <a:rPr lang="el-GR" altLang="fr-FR" b="1" dirty="0">
                  <a:solidFill>
                    <a:srgbClr val="0000FF"/>
                  </a:solidFill>
                </a:rPr>
                <a:t>μ</a:t>
              </a:r>
              <a:r>
                <a:rPr lang="en-GB" altLang="fr-FR" b="1" dirty="0">
                  <a:solidFill>
                    <a:srgbClr val="0000FF"/>
                  </a:solidFill>
                </a:rPr>
                <a:t>m)</a:t>
              </a:r>
              <a:r>
                <a:rPr lang="de-DE" altLang="fr-FR" b="1" dirty="0">
                  <a:solidFill>
                    <a:srgbClr val="0000FF"/>
                  </a:solidFill>
                </a:rPr>
                <a:t>.</a:t>
              </a:r>
            </a:p>
            <a:p>
              <a:pPr lvl="0">
                <a:spcBef>
                  <a:spcPct val="20000"/>
                </a:spcBef>
                <a:buClr>
                  <a:srgbClr val="254061"/>
                </a:buClr>
                <a:buSzPct val="70000"/>
                <a:defRPr/>
              </a:pPr>
              <a:r>
                <a:rPr lang="de-DE" altLang="fr-FR" b="1" dirty="0">
                  <a:solidFill>
                    <a:srgbClr val="0000FF"/>
                  </a:solidFill>
                </a:rPr>
                <a:t>LIP is developing neutron sesitive RPCs by coating the electrodes with </a:t>
              </a:r>
              <a:r>
                <a:rPr lang="de-DE" altLang="fr-FR" b="1" baseline="30000" dirty="0">
                  <a:solidFill>
                    <a:srgbClr val="0000FF"/>
                  </a:solidFill>
                </a:rPr>
                <a:t>10</a:t>
              </a:r>
              <a:r>
                <a:rPr lang="de-DE" altLang="fr-FR" b="1" dirty="0">
                  <a:solidFill>
                    <a:srgbClr val="0000FF"/>
                  </a:solidFill>
                </a:rPr>
                <a:t>B</a:t>
              </a:r>
              <a:r>
                <a:rPr lang="de-DE" altLang="fr-FR" b="1" baseline="-25000" dirty="0">
                  <a:solidFill>
                    <a:srgbClr val="0000FF"/>
                  </a:solidFill>
                </a:rPr>
                <a:t>4</a:t>
              </a:r>
              <a:r>
                <a:rPr lang="de-DE" altLang="fr-FR" b="1" dirty="0">
                  <a:solidFill>
                    <a:srgbClr val="0000FF"/>
                  </a:solidFill>
                </a:rPr>
                <a:t>C.</a:t>
              </a:r>
            </a:p>
            <a:p>
              <a:pPr lvl="0">
                <a:spcBef>
                  <a:spcPct val="20000"/>
                </a:spcBef>
                <a:buClr>
                  <a:srgbClr val="254061"/>
                </a:buClr>
                <a:buSzPct val="70000"/>
                <a:defRPr/>
              </a:pPr>
              <a:r>
                <a:rPr lang="de-DE" altLang="fr-FR" b="1" dirty="0">
                  <a:solidFill>
                    <a:srgbClr val="0000FF"/>
                  </a:solidFill>
                </a:rPr>
                <a:t>Neutron tests are carried out in collaboration with TUM at FRM II.  </a:t>
              </a:r>
              <a:r>
                <a:rPr lang="de-DE" altLang="fr-FR" b="1" baseline="30000" dirty="0">
                  <a:solidFill>
                    <a:srgbClr val="0000FF"/>
                  </a:solidFill>
                </a:rPr>
                <a:t>10</a:t>
              </a:r>
              <a:r>
                <a:rPr lang="de-DE" altLang="fr-FR" b="1" dirty="0">
                  <a:solidFill>
                    <a:srgbClr val="0000FF"/>
                  </a:solidFill>
                </a:rPr>
                <a:t>B</a:t>
              </a:r>
              <a:r>
                <a:rPr lang="de-DE" altLang="fr-FR" b="1" baseline="-25000" dirty="0">
                  <a:solidFill>
                    <a:srgbClr val="0000FF"/>
                  </a:solidFill>
                </a:rPr>
                <a:t>4</a:t>
              </a:r>
              <a:r>
                <a:rPr lang="de-DE" altLang="fr-FR" b="1" dirty="0">
                  <a:solidFill>
                    <a:srgbClr val="0000FF"/>
                  </a:solidFill>
                </a:rPr>
                <a:t>C coating of glass is carried out by the ESS. </a:t>
              </a:r>
            </a:p>
            <a:p>
              <a:pPr lvl="0">
                <a:spcBef>
                  <a:spcPct val="20000"/>
                </a:spcBef>
                <a:buClr>
                  <a:srgbClr val="254061"/>
                </a:buClr>
                <a:buSzPct val="70000"/>
                <a:defRPr/>
              </a:pPr>
              <a:r>
                <a:rPr lang="de-DE" altLang="fr-FR" b="1" dirty="0">
                  <a:solidFill>
                    <a:srgbClr val="0000FF"/>
                  </a:solidFill>
                </a:rPr>
                <a:t>Extensive simulations carried out:  Two single-layer 70 x 70 mm</a:t>
              </a:r>
              <a:r>
                <a:rPr lang="de-DE" altLang="fr-FR" b="1" baseline="30000" dirty="0">
                  <a:solidFill>
                    <a:srgbClr val="0000FF"/>
                  </a:solidFill>
                </a:rPr>
                <a:t>2</a:t>
              </a:r>
              <a:r>
                <a:rPr lang="de-DE" altLang="fr-FR" b="1" dirty="0">
                  <a:solidFill>
                    <a:srgbClr val="0000FF"/>
                  </a:solidFill>
                </a:rPr>
                <a:t> detectors constructed.  12% efficiency at 4.7 Å and 0.25 mm FWHM resln.</a:t>
              </a:r>
            </a:p>
            <a:p>
              <a:pPr lvl="0">
                <a:spcBef>
                  <a:spcPct val="20000"/>
                </a:spcBef>
                <a:buClr>
                  <a:srgbClr val="254061"/>
                </a:buClr>
                <a:buSzPct val="70000"/>
                <a:defRPr/>
              </a:pPr>
              <a:r>
                <a:rPr lang="de-DE" altLang="fr-FR" b="1" dirty="0">
                  <a:solidFill>
                    <a:srgbClr val="0000FF"/>
                  </a:solidFill>
                </a:rPr>
                <a:t>Efficiency improved with stack of ten double-layer RPCs -twenty layers of </a:t>
              </a:r>
              <a:r>
                <a:rPr lang="de-DE" altLang="fr-FR" b="1" baseline="30000" dirty="0">
                  <a:solidFill>
                    <a:srgbClr val="0000FF"/>
                  </a:solidFill>
                </a:rPr>
                <a:t>10</a:t>
              </a:r>
              <a:r>
                <a:rPr lang="de-DE" altLang="fr-FR" b="1" dirty="0">
                  <a:solidFill>
                    <a:srgbClr val="0000FF"/>
                  </a:solidFill>
                </a:rPr>
                <a:t>B</a:t>
              </a:r>
              <a:r>
                <a:rPr lang="de-DE" altLang="fr-FR" b="1" baseline="-25000" dirty="0">
                  <a:solidFill>
                    <a:srgbClr val="0000FF"/>
                  </a:solidFill>
                </a:rPr>
                <a:t>4</a:t>
              </a:r>
              <a:r>
                <a:rPr lang="de-DE" altLang="fr-FR" b="1" dirty="0">
                  <a:solidFill>
                    <a:srgbClr val="0000FF"/>
                  </a:solidFill>
                </a:rPr>
                <a:t>C   </a:t>
              </a:r>
              <a:endParaRPr lang="de-DE" altLang="fr-FR" b="1" dirty="0">
                <a:solidFill>
                  <a:srgbClr val="0000FF"/>
                </a:solidFill>
              </a:endParaRPr>
            </a:p>
          </p:txBody>
        </p:sp>
      </p:grpSp>
      <p:sp>
        <p:nvSpPr>
          <p:cNvPr id="180" name="TextBox 8"/>
          <p:cNvSpPr txBox="1">
            <a:spLocks noChangeArrowheads="1"/>
          </p:cNvSpPr>
          <p:nvPr/>
        </p:nvSpPr>
        <p:spPr bwMode="auto">
          <a:xfrm>
            <a:off x="23577923" y="26609597"/>
            <a:ext cx="4537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600" b="1" dirty="0">
                <a:solidFill>
                  <a:srgbClr val="0000FF"/>
                </a:solidFill>
              </a:rPr>
              <a:t>Stack of 4 pairs of </a:t>
            </a:r>
            <a:r>
              <a:rPr lang="en-GB" altLang="en-US" sz="1600" b="1" dirty="0" smtClean="0">
                <a:solidFill>
                  <a:srgbClr val="0000FF"/>
                </a:solidFill>
              </a:rPr>
              <a:t>microbulk micromegas </a:t>
            </a:r>
            <a:r>
              <a:rPr lang="en-GB" altLang="en-US" sz="1600" b="1" dirty="0">
                <a:solidFill>
                  <a:srgbClr val="0000FF"/>
                </a:solidFill>
              </a:rPr>
              <a:t>detectors </a:t>
            </a:r>
          </a:p>
        </p:txBody>
      </p:sp>
      <p:grpSp>
        <p:nvGrpSpPr>
          <p:cNvPr id="181" name="Group 180"/>
          <p:cNvGrpSpPr/>
          <p:nvPr/>
        </p:nvGrpSpPr>
        <p:grpSpPr>
          <a:xfrm>
            <a:off x="16719271" y="21233474"/>
            <a:ext cx="14330804" cy="5415800"/>
            <a:chOff x="33234836" y="21042361"/>
            <a:chExt cx="14330804" cy="5415800"/>
          </a:xfrm>
        </p:grpSpPr>
        <p:sp>
          <p:nvSpPr>
            <p:cNvPr id="182" name="TextBox 181"/>
            <p:cNvSpPr txBox="1"/>
            <p:nvPr/>
          </p:nvSpPr>
          <p:spPr>
            <a:xfrm>
              <a:off x="33236048" y="21042361"/>
              <a:ext cx="13681520" cy="3027432"/>
            </a:xfrm>
            <a:prstGeom prst="rect">
              <a:avLst/>
            </a:prstGeom>
            <a:noFill/>
          </p:spPr>
          <p:txBody>
            <a:bodyPr wrap="square" rtlCol="0">
              <a:spAutoFit/>
            </a:bodyPr>
            <a:lstStyle/>
            <a:p>
              <a:pPr fontAlgn="auto">
                <a:spcAft>
                  <a:spcPts val="0"/>
                </a:spcAft>
                <a:defRPr/>
              </a:pPr>
              <a:r>
                <a:rPr lang="en-US" altLang="en-US" sz="2153" dirty="0"/>
                <a:t>Task </a:t>
              </a:r>
              <a:r>
                <a:rPr lang="en-US" altLang="en-US" sz="2153" dirty="0" smtClean="0"/>
                <a:t>9.4.4</a:t>
              </a:r>
              <a:r>
                <a:rPr lang="de-DE" altLang="fr-FR" sz="2153" dirty="0" smtClean="0"/>
                <a:t>  </a:t>
              </a:r>
              <a:r>
                <a:rPr lang="de-DE" altLang="fr-FR" sz="2153" dirty="0"/>
                <a:t>Development of </a:t>
              </a:r>
              <a:r>
                <a:rPr lang="de-DE" altLang="fr-FR" sz="2153" dirty="0" smtClean="0"/>
                <a:t>micromegas detectors for neutron scattering (CEA)</a:t>
              </a:r>
              <a:endParaRPr lang="de-DE" altLang="fr-FR" sz="2153" dirty="0"/>
            </a:p>
            <a:p>
              <a:pPr>
                <a:spcBef>
                  <a:spcPct val="20000"/>
                </a:spcBef>
                <a:buClr>
                  <a:srgbClr val="254061"/>
                </a:buClr>
                <a:buSzPct val="70000"/>
                <a:defRPr/>
              </a:pPr>
              <a:r>
                <a:rPr lang="de-DE" altLang="fr-FR" b="1" dirty="0" smtClean="0">
                  <a:solidFill>
                    <a:srgbClr val="0000FF"/>
                  </a:solidFill>
                  <a:latin typeface="+mn-lt"/>
                  <a:cs typeface="+mn-cs"/>
                </a:rPr>
                <a:t>Micromegas are one of a family of micropattern gas detectors which has also been used extensively in High Energy Physics</a:t>
              </a:r>
            </a:p>
            <a:p>
              <a:pPr>
                <a:spcBef>
                  <a:spcPct val="20000"/>
                </a:spcBef>
                <a:buClr>
                  <a:srgbClr val="254061"/>
                </a:buClr>
                <a:buSzPct val="70000"/>
                <a:defRPr/>
              </a:pPr>
              <a:r>
                <a:rPr lang="de-DE" altLang="fr-FR" b="1" dirty="0" smtClean="0">
                  <a:solidFill>
                    <a:srgbClr val="0000FF"/>
                  </a:solidFill>
                  <a:latin typeface="+mn-lt"/>
                  <a:cs typeface="+mn-cs"/>
                </a:rPr>
                <a:t>Amplification takes place in a small gap between the micromesh and the readout plane.</a:t>
              </a:r>
            </a:p>
            <a:p>
              <a:pPr>
                <a:spcBef>
                  <a:spcPct val="20000"/>
                </a:spcBef>
                <a:buClr>
                  <a:srgbClr val="254061"/>
                </a:buClr>
                <a:buSzPct val="70000"/>
                <a:defRPr/>
              </a:pPr>
              <a:r>
                <a:rPr lang="de-DE" altLang="fr-FR" b="1" dirty="0" smtClean="0">
                  <a:solidFill>
                    <a:srgbClr val="0000FF"/>
                  </a:solidFill>
                  <a:latin typeface="+mn-lt"/>
                  <a:cs typeface="+mn-cs"/>
                </a:rPr>
                <a:t>CEA is making these devices neutron sensitive by coating the drift electrode and the micromesh with </a:t>
              </a:r>
              <a:r>
                <a:rPr lang="de-DE" altLang="fr-FR" b="1" baseline="30000" dirty="0" smtClean="0">
                  <a:solidFill>
                    <a:srgbClr val="0000FF"/>
                  </a:solidFill>
                </a:rPr>
                <a:t>10</a:t>
              </a:r>
              <a:r>
                <a:rPr lang="de-DE" altLang="fr-FR" b="1" dirty="0" smtClean="0">
                  <a:solidFill>
                    <a:srgbClr val="0000FF"/>
                  </a:solidFill>
                </a:rPr>
                <a:t>B</a:t>
              </a:r>
              <a:r>
                <a:rPr lang="de-DE" altLang="fr-FR" b="1" baseline="-25000" dirty="0" smtClean="0">
                  <a:solidFill>
                    <a:srgbClr val="0000FF"/>
                  </a:solidFill>
                </a:rPr>
                <a:t>4</a:t>
              </a:r>
              <a:r>
                <a:rPr lang="de-DE" altLang="fr-FR" b="1" dirty="0" smtClean="0">
                  <a:solidFill>
                    <a:srgbClr val="0000FF"/>
                  </a:solidFill>
                </a:rPr>
                <a:t>C.</a:t>
              </a:r>
            </a:p>
            <a:p>
              <a:pPr>
                <a:spcBef>
                  <a:spcPct val="20000"/>
                </a:spcBef>
                <a:buClr>
                  <a:srgbClr val="254061"/>
                </a:buClr>
                <a:buSzPct val="70000"/>
                <a:defRPr/>
              </a:pPr>
              <a:r>
                <a:rPr lang="de-DE" altLang="fr-FR" b="1" baseline="30000" dirty="0" smtClean="0">
                  <a:solidFill>
                    <a:srgbClr val="0000FF"/>
                  </a:solidFill>
                </a:rPr>
                <a:t>10</a:t>
              </a:r>
              <a:r>
                <a:rPr lang="de-DE" altLang="fr-FR" b="1" dirty="0" smtClean="0">
                  <a:solidFill>
                    <a:srgbClr val="0000FF"/>
                  </a:solidFill>
                </a:rPr>
                <a:t>B</a:t>
              </a:r>
              <a:r>
                <a:rPr lang="de-DE" altLang="fr-FR" b="1" baseline="-25000" dirty="0" smtClean="0">
                  <a:solidFill>
                    <a:srgbClr val="0000FF"/>
                  </a:solidFill>
                </a:rPr>
                <a:t>4</a:t>
              </a:r>
              <a:r>
                <a:rPr lang="de-DE" altLang="fr-FR" b="1" dirty="0" smtClean="0">
                  <a:solidFill>
                    <a:srgbClr val="0000FF"/>
                  </a:solidFill>
                </a:rPr>
                <a:t>C coating </a:t>
              </a:r>
              <a:r>
                <a:rPr lang="de-DE" altLang="fr-FR" b="1" dirty="0">
                  <a:solidFill>
                    <a:srgbClr val="0000FF"/>
                  </a:solidFill>
                </a:rPr>
                <a:t>is carried out by the ESS. </a:t>
              </a:r>
              <a:endParaRPr lang="de-DE" altLang="fr-FR" b="1" dirty="0" smtClean="0">
                <a:solidFill>
                  <a:srgbClr val="0000FF"/>
                </a:solidFill>
              </a:endParaRPr>
            </a:p>
            <a:p>
              <a:pPr>
                <a:spcBef>
                  <a:spcPct val="20000"/>
                </a:spcBef>
                <a:buClr>
                  <a:srgbClr val="254061"/>
                </a:buClr>
                <a:buSzPct val="70000"/>
                <a:defRPr/>
              </a:pPr>
              <a:r>
                <a:rPr lang="de-DE" altLang="fr-FR" b="1" dirty="0" smtClean="0">
                  <a:solidFill>
                    <a:srgbClr val="0000FF"/>
                  </a:solidFill>
                  <a:latin typeface="+mn-lt"/>
                  <a:cs typeface="+mn-cs"/>
                </a:rPr>
                <a:t>Within SINE 2020 CEA is focusing on the microbulk detector technology, which favours stacking, compared to the bulk technology. </a:t>
              </a:r>
              <a:endParaRPr lang="de-DE" altLang="fr-FR" b="1" dirty="0">
                <a:solidFill>
                  <a:srgbClr val="0000FF"/>
                </a:solidFill>
                <a:latin typeface="+mn-lt"/>
                <a:cs typeface="+mn-cs"/>
              </a:endParaRPr>
            </a:p>
            <a:p>
              <a:pPr>
                <a:spcBef>
                  <a:spcPct val="20000"/>
                </a:spcBef>
                <a:buClr>
                  <a:srgbClr val="254061"/>
                </a:buClr>
                <a:buSzPct val="70000"/>
                <a:defRPr/>
              </a:pPr>
              <a:r>
                <a:rPr lang="de-DE" altLang="fr-FR" b="1" dirty="0" smtClean="0">
                  <a:solidFill>
                    <a:srgbClr val="0000FF"/>
                  </a:solidFill>
                  <a:latin typeface="+mn-lt"/>
                  <a:cs typeface="+mn-cs"/>
                </a:rPr>
                <a:t>Simulations of charge collection and neutron detection efficiency look very encouraging.  </a:t>
              </a:r>
              <a:r>
                <a:rPr lang="de-DE" altLang="fr-FR" b="1" dirty="0">
                  <a:solidFill>
                    <a:srgbClr val="0000FF"/>
                  </a:solidFill>
                  <a:latin typeface="+mn-lt"/>
                  <a:cs typeface="+mn-cs"/>
                </a:rPr>
                <a:t>A</a:t>
              </a:r>
              <a:r>
                <a:rPr lang="de-DE" altLang="fr-FR" b="1" dirty="0" smtClean="0">
                  <a:solidFill>
                    <a:srgbClr val="0000FF"/>
                  </a:solidFill>
                  <a:latin typeface="+mn-lt"/>
                  <a:cs typeface="+mn-cs"/>
                </a:rPr>
                <a:t> prototype detector has been constructed and is awaiting coating materials. </a:t>
              </a:r>
            </a:p>
            <a:p>
              <a:pPr>
                <a:spcBef>
                  <a:spcPct val="20000"/>
                </a:spcBef>
                <a:buClr>
                  <a:srgbClr val="254061"/>
                </a:buClr>
                <a:buSzPct val="70000"/>
                <a:defRPr/>
              </a:pPr>
              <a:endParaRPr lang="de-DE" altLang="fr-FR" b="1" dirty="0">
                <a:solidFill>
                  <a:srgbClr val="0000FF"/>
                </a:solidFill>
                <a:latin typeface="+mn-lt"/>
                <a:cs typeface="+mn-cs"/>
              </a:endParaRPr>
            </a:p>
          </p:txBody>
        </p:sp>
        <p:grpSp>
          <p:nvGrpSpPr>
            <p:cNvPr id="183" name="Group 5"/>
            <p:cNvGrpSpPr>
              <a:grpSpLocks/>
            </p:cNvGrpSpPr>
            <p:nvPr/>
          </p:nvGrpSpPr>
          <p:grpSpPr bwMode="auto">
            <a:xfrm>
              <a:off x="36143247" y="23846205"/>
              <a:ext cx="2944813" cy="2223371"/>
              <a:chOff x="635000" y="3195638"/>
              <a:chExt cx="4186238" cy="3127325"/>
            </a:xfrm>
          </p:grpSpPr>
          <p:sp>
            <p:nvSpPr>
              <p:cNvPr id="192" name="ZoneTexte 4"/>
              <p:cNvSpPr txBox="1">
                <a:spLocks noChangeArrowheads="1"/>
              </p:cNvSpPr>
              <p:nvPr/>
            </p:nvSpPr>
            <p:spPr bwMode="auto">
              <a:xfrm>
                <a:off x="635000" y="4483100"/>
                <a:ext cx="4186238" cy="18398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fr-FR" altLang="fr-FR" sz="1100" dirty="0"/>
                  <a:t>Microbulk (Dupont™ Cu-Kapton-Cu foils)</a:t>
                </a:r>
              </a:p>
              <a:p>
                <a:pPr>
                  <a:spcBef>
                    <a:spcPct val="0"/>
                  </a:spcBef>
                  <a:buClrTx/>
                  <a:buFontTx/>
                  <a:buNone/>
                </a:pPr>
                <a:endParaRPr lang="fr-FR" altLang="fr-FR" sz="1800" dirty="0"/>
              </a:p>
              <a:p>
                <a:pPr>
                  <a:spcBef>
                    <a:spcPct val="0"/>
                  </a:spcBef>
                  <a:buClrTx/>
                  <a:buFontTx/>
                  <a:buNone/>
                </a:pPr>
                <a:endParaRPr lang="fr-FR" altLang="fr-FR" sz="1800" dirty="0"/>
              </a:p>
              <a:p>
                <a:pPr algn="ctr">
                  <a:spcBef>
                    <a:spcPct val="0"/>
                  </a:spcBef>
                  <a:buClrTx/>
                  <a:buFontTx/>
                  <a:buNone/>
                </a:pPr>
                <a:r>
                  <a:rPr lang="fr-FR" altLang="fr-FR" sz="1600" b="1" dirty="0">
                    <a:solidFill>
                      <a:srgbClr val="0000FF"/>
                    </a:solidFill>
                  </a:rPr>
                  <a:t>Two technology </a:t>
                </a:r>
                <a:r>
                  <a:rPr lang="fr-FR" altLang="fr-FR" sz="1600" b="1" dirty="0" smtClean="0">
                    <a:solidFill>
                      <a:srgbClr val="0000FF"/>
                    </a:solidFill>
                  </a:rPr>
                  <a:t>options:</a:t>
                </a:r>
              </a:p>
              <a:p>
                <a:pPr algn="ctr">
                  <a:spcBef>
                    <a:spcPct val="0"/>
                  </a:spcBef>
                  <a:buClrTx/>
                  <a:buFontTx/>
                  <a:buNone/>
                </a:pPr>
                <a:r>
                  <a:rPr lang="fr-FR" altLang="fr-FR" sz="1600" b="1" dirty="0" smtClean="0">
                    <a:solidFill>
                      <a:srgbClr val="0000FF"/>
                    </a:solidFill>
                  </a:rPr>
                  <a:t>Microbulk has no PCB layer </a:t>
                </a:r>
                <a:endParaRPr lang="fr-FR" altLang="fr-FR" sz="1600" b="1" dirty="0">
                  <a:solidFill>
                    <a:srgbClr val="0000FF"/>
                  </a:solidFill>
                </a:endParaRPr>
              </a:p>
            </p:txBody>
          </p:sp>
          <p:sp>
            <p:nvSpPr>
              <p:cNvPr id="193" name="ZoneTexte 1"/>
              <p:cNvSpPr txBox="1">
                <a:spLocks noChangeArrowheads="1"/>
              </p:cNvSpPr>
              <p:nvPr/>
            </p:nvSpPr>
            <p:spPr bwMode="auto">
              <a:xfrm>
                <a:off x="635000" y="3195638"/>
                <a:ext cx="4186238" cy="153682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fr-FR" altLang="fr-FR" sz="1100" dirty="0"/>
                  <a:t>Bulk</a:t>
                </a:r>
              </a:p>
              <a:p>
                <a:pPr>
                  <a:spcBef>
                    <a:spcPct val="0"/>
                  </a:spcBef>
                  <a:buClrTx/>
                  <a:buFontTx/>
                  <a:buNone/>
                </a:pPr>
                <a:endParaRPr lang="fr-FR" altLang="fr-FR" sz="1800" dirty="0"/>
              </a:p>
              <a:p>
                <a:pPr>
                  <a:spcBef>
                    <a:spcPct val="0"/>
                  </a:spcBef>
                  <a:buClrTx/>
                  <a:buFontTx/>
                  <a:buNone/>
                </a:pPr>
                <a:endParaRPr lang="fr-FR" altLang="fr-FR" sz="1800" dirty="0"/>
              </a:p>
              <a:p>
                <a:pPr>
                  <a:spcBef>
                    <a:spcPct val="0"/>
                  </a:spcBef>
                  <a:buClrTx/>
                  <a:buFontTx/>
                  <a:buNone/>
                </a:pPr>
                <a:endParaRPr lang="fr-FR" altLang="fr-FR" sz="1800" dirty="0"/>
              </a:p>
            </p:txBody>
          </p:sp>
          <p:pic>
            <p:nvPicPr>
              <p:cNvPr id="194" name="Image 6"/>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258889" y="3281363"/>
                <a:ext cx="3263899"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Image 8"/>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49300" y="4824413"/>
                <a:ext cx="39893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 name="Image 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39284720" y="23851075"/>
              <a:ext cx="6154612" cy="65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Image 5"/>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9273447" y="24907233"/>
              <a:ext cx="30083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Image 4"/>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42912702" y="24723314"/>
              <a:ext cx="247173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TextBox 7"/>
            <p:cNvSpPr txBox="1">
              <a:spLocks noChangeArrowheads="1"/>
            </p:cNvSpPr>
            <p:nvPr/>
          </p:nvSpPr>
          <p:spPr bwMode="auto">
            <a:xfrm>
              <a:off x="33249091" y="25470860"/>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a:solidFill>
                    <a:srgbClr val="0000FF"/>
                  </a:solidFill>
                </a:rPr>
                <a:t>Gas gain takes place between </a:t>
              </a:r>
              <a:r>
                <a:rPr lang="en-GB" altLang="en-US" sz="1600" b="1" dirty="0" smtClean="0">
                  <a:solidFill>
                    <a:srgbClr val="0000FF"/>
                  </a:solidFill>
                </a:rPr>
                <a:t>mesh</a:t>
              </a:r>
              <a:r>
                <a:rPr lang="en-GB" altLang="en-US" sz="1600" b="1" dirty="0" smtClean="0">
                  <a:solidFill>
                    <a:srgbClr val="0000FF"/>
                  </a:solidFill>
                </a:rPr>
                <a:t> </a:t>
              </a:r>
              <a:r>
                <a:rPr lang="en-GB" altLang="en-US" sz="1600" b="1" dirty="0">
                  <a:solidFill>
                    <a:srgbClr val="0000FF"/>
                  </a:solidFill>
                </a:rPr>
                <a:t>and readout plane  </a:t>
              </a:r>
            </a:p>
          </p:txBody>
        </p:sp>
        <p:sp>
          <p:nvSpPr>
            <p:cNvPr id="188" name="TextBox 33"/>
            <p:cNvSpPr txBox="1">
              <a:spLocks noChangeArrowheads="1"/>
            </p:cNvSpPr>
            <p:nvPr/>
          </p:nvSpPr>
          <p:spPr bwMode="auto">
            <a:xfrm>
              <a:off x="39301096" y="24555606"/>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600" b="1" dirty="0">
                  <a:solidFill>
                    <a:srgbClr val="0000FF"/>
                  </a:solidFill>
                </a:rPr>
                <a:t>Simulations show 40% efficiency at 1.8 Å </a:t>
              </a:r>
            </a:p>
          </p:txBody>
        </p:sp>
        <p:pic>
          <p:nvPicPr>
            <p:cNvPr id="189"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5657134" y="23874190"/>
              <a:ext cx="1830388"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0" name="TextBox 9"/>
            <p:cNvSpPr txBox="1">
              <a:spLocks noChangeArrowheads="1"/>
            </p:cNvSpPr>
            <p:nvPr/>
          </p:nvSpPr>
          <p:spPr bwMode="auto">
            <a:xfrm>
              <a:off x="45439332" y="25627164"/>
              <a:ext cx="21263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a:solidFill>
                    <a:srgbClr val="0000FF"/>
                  </a:solidFill>
                </a:rPr>
                <a:t>Prototype 15 x 15 cm</a:t>
              </a:r>
              <a:r>
                <a:rPr lang="en-GB" altLang="en-US" sz="1600" b="1" baseline="30000" dirty="0">
                  <a:solidFill>
                    <a:srgbClr val="0000FF"/>
                  </a:solidFill>
                </a:rPr>
                <a:t>2</a:t>
              </a:r>
              <a:r>
                <a:rPr lang="en-GB" altLang="en-US" sz="1600" b="1" dirty="0">
                  <a:solidFill>
                    <a:srgbClr val="0000FF"/>
                  </a:solidFill>
                </a:rPr>
                <a:t> detector </a:t>
              </a:r>
              <a:r>
                <a:rPr lang="en-GB" altLang="en-US" sz="1600" b="1" dirty="0" smtClean="0">
                  <a:solidFill>
                    <a:srgbClr val="0000FF"/>
                  </a:solidFill>
                </a:rPr>
                <a:t>ready</a:t>
              </a:r>
              <a:r>
                <a:rPr lang="en-GB" altLang="en-US" sz="1600" b="1" dirty="0" smtClean="0">
                  <a:solidFill>
                    <a:srgbClr val="0000FF"/>
                  </a:solidFill>
                </a:rPr>
                <a:t> </a:t>
              </a:r>
              <a:r>
                <a:rPr lang="en-GB" altLang="en-US" sz="1600" b="1" dirty="0">
                  <a:solidFill>
                    <a:srgbClr val="0000FF"/>
                  </a:solidFill>
                </a:rPr>
                <a:t>for coatings</a:t>
              </a:r>
            </a:p>
          </p:txBody>
        </p:sp>
        <p:pic>
          <p:nvPicPr>
            <p:cNvPr id="191" name="Picture 4"/>
            <p:cNvPicPr>
              <a:picLocks noChangeAspect="1" noChangeArrowheads="1"/>
            </p:cNvPicPr>
            <p:nvPr/>
          </p:nvPicPr>
          <p:blipFill rotWithShape="1">
            <a:blip r:embed="rId34">
              <a:extLst>
                <a:ext uri="{28A0092B-C50C-407E-A947-70E740481C1C}">
                  <a14:useLocalDpi xmlns:a14="http://schemas.microsoft.com/office/drawing/2010/main" val="0"/>
                </a:ext>
              </a:extLst>
            </a:blip>
            <a:srcRect l="5980" r="2937"/>
            <a:stretch/>
          </p:blipFill>
          <p:spPr bwMode="auto">
            <a:xfrm>
              <a:off x="33234836" y="23846205"/>
              <a:ext cx="2751105" cy="126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6" name="TextBox 195"/>
          <p:cNvSpPr txBox="1"/>
          <p:nvPr/>
        </p:nvSpPr>
        <p:spPr>
          <a:xfrm>
            <a:off x="33256620" y="19654889"/>
            <a:ext cx="14442726" cy="2944332"/>
          </a:xfrm>
          <a:prstGeom prst="rect">
            <a:avLst/>
          </a:prstGeom>
          <a:noFill/>
        </p:spPr>
        <p:txBody>
          <a:bodyPr wrap="square" rtlCol="0">
            <a:spAutoFit/>
          </a:bodyPr>
          <a:lstStyle/>
          <a:p>
            <a:pPr lvl="0" fontAlgn="auto">
              <a:spcAft>
                <a:spcPts val="0"/>
              </a:spcAft>
              <a:defRPr/>
            </a:pPr>
            <a:r>
              <a:rPr lang="en-US" altLang="en-US" sz="2153" dirty="0">
                <a:solidFill>
                  <a:prstClr val="black"/>
                </a:solidFill>
              </a:rPr>
              <a:t>Task </a:t>
            </a:r>
            <a:r>
              <a:rPr lang="en-US" altLang="en-US" sz="2153" dirty="0" smtClean="0">
                <a:solidFill>
                  <a:prstClr val="black"/>
                </a:solidFill>
              </a:rPr>
              <a:t>9.4.2</a:t>
            </a:r>
            <a:r>
              <a:rPr lang="de-DE" altLang="fr-FR" sz="2153" dirty="0" smtClean="0">
                <a:solidFill>
                  <a:prstClr val="black"/>
                </a:solidFill>
              </a:rPr>
              <a:t>  </a:t>
            </a:r>
            <a:r>
              <a:rPr lang="de-DE" altLang="fr-FR" sz="2153" dirty="0">
                <a:solidFill>
                  <a:prstClr val="black"/>
                </a:solidFill>
              </a:rPr>
              <a:t>Development of </a:t>
            </a:r>
            <a:r>
              <a:rPr lang="de-DE" altLang="fr-FR" sz="2153" dirty="0" smtClean="0">
                <a:solidFill>
                  <a:prstClr val="black"/>
                </a:solidFill>
              </a:rPr>
              <a:t>silicon photomultiplier based detectors for neutron scattering (PSI)</a:t>
            </a:r>
            <a:endParaRPr lang="de-DE" altLang="fr-FR" sz="2153" dirty="0">
              <a:solidFill>
                <a:prstClr val="black"/>
              </a:solidFill>
            </a:endParaRPr>
          </a:p>
          <a:p>
            <a:pPr lvl="0">
              <a:spcBef>
                <a:spcPct val="20000"/>
              </a:spcBef>
              <a:buClr>
                <a:srgbClr val="254061"/>
              </a:buClr>
              <a:buSzPct val="70000"/>
              <a:defRPr/>
            </a:pPr>
            <a:r>
              <a:rPr lang="de-DE" altLang="fr-FR" b="1" dirty="0" smtClean="0">
                <a:solidFill>
                  <a:srgbClr val="0000FF"/>
                </a:solidFill>
              </a:rPr>
              <a:t>Silicon photomultipliers (SiPMs) are being extensively developed by industry </a:t>
            </a:r>
          </a:p>
          <a:p>
            <a:r>
              <a:rPr lang="de-DE" altLang="fr-FR" b="1" dirty="0" smtClean="0">
                <a:solidFill>
                  <a:srgbClr val="0000FF"/>
                </a:solidFill>
              </a:rPr>
              <a:t>Advantages:</a:t>
            </a:r>
            <a:r>
              <a:rPr lang="en-GB" altLang="fr-FR" b="1" dirty="0">
                <a:solidFill>
                  <a:srgbClr val="7030A0"/>
                </a:solidFill>
              </a:rPr>
              <a:t>	</a:t>
            </a:r>
            <a:r>
              <a:rPr lang="en-GB" altLang="en-US" b="1" dirty="0" smtClean="0">
                <a:solidFill>
                  <a:srgbClr val="7030A0"/>
                </a:solidFill>
              </a:rPr>
              <a:t>Small   		Good </a:t>
            </a:r>
            <a:r>
              <a:rPr lang="en-GB" altLang="en-US" b="1" dirty="0">
                <a:solidFill>
                  <a:srgbClr val="7030A0"/>
                </a:solidFill>
              </a:rPr>
              <a:t>QE  </a:t>
            </a:r>
            <a:r>
              <a:rPr lang="en-GB" altLang="en-US" b="1" dirty="0" smtClean="0">
                <a:solidFill>
                  <a:srgbClr val="7030A0"/>
                </a:solidFill>
              </a:rPr>
              <a:t>	 </a:t>
            </a:r>
            <a:r>
              <a:rPr lang="en-GB" altLang="en-US" b="1" dirty="0">
                <a:solidFill>
                  <a:srgbClr val="7030A0"/>
                </a:solidFill>
              </a:rPr>
              <a:t>Low power  </a:t>
            </a:r>
            <a:r>
              <a:rPr lang="en-GB" altLang="en-US" b="1" dirty="0" smtClean="0">
                <a:solidFill>
                  <a:srgbClr val="7030A0"/>
                </a:solidFill>
              </a:rPr>
              <a:t>	 </a:t>
            </a:r>
            <a:r>
              <a:rPr lang="en-GB" altLang="en-US" b="1" dirty="0">
                <a:solidFill>
                  <a:srgbClr val="7030A0"/>
                </a:solidFill>
              </a:rPr>
              <a:t>Insensitive to magnetic fields</a:t>
            </a:r>
          </a:p>
          <a:p>
            <a:r>
              <a:rPr lang="en-GB" altLang="en-US" b="1" dirty="0" smtClean="0">
                <a:solidFill>
                  <a:srgbClr val="0000FF"/>
                </a:solidFill>
              </a:rPr>
              <a:t>Disadvantages</a:t>
            </a:r>
            <a:r>
              <a:rPr lang="en-GB" altLang="en-US" b="1" dirty="0" smtClean="0">
                <a:solidFill>
                  <a:srgbClr val="7030A0"/>
                </a:solidFill>
              </a:rPr>
              <a:t>	High </a:t>
            </a:r>
            <a:r>
              <a:rPr lang="en-GB" altLang="en-US" b="1" dirty="0">
                <a:solidFill>
                  <a:srgbClr val="7030A0"/>
                </a:solidFill>
              </a:rPr>
              <a:t>dark </a:t>
            </a:r>
            <a:r>
              <a:rPr lang="en-GB" altLang="en-US" b="1" dirty="0" smtClean="0">
                <a:solidFill>
                  <a:srgbClr val="7030A0"/>
                </a:solidFill>
              </a:rPr>
              <a:t>counts</a:t>
            </a:r>
            <a:endParaRPr lang="en-GB" altLang="en-US" b="1" dirty="0">
              <a:solidFill>
                <a:srgbClr val="7030A0"/>
              </a:solidFill>
            </a:endParaRPr>
          </a:p>
          <a:p>
            <a:pPr>
              <a:spcBef>
                <a:spcPct val="20000"/>
              </a:spcBef>
              <a:buClr>
                <a:srgbClr val="254061"/>
              </a:buClr>
              <a:buSzPct val="70000"/>
              <a:defRPr/>
            </a:pPr>
            <a:r>
              <a:rPr lang="de-DE" altLang="fr-FR" b="1" dirty="0" smtClean="0">
                <a:solidFill>
                  <a:srgbClr val="0000FF"/>
                </a:solidFill>
              </a:rPr>
              <a:t>PSI are developing a ZnS:Ag/</a:t>
            </a:r>
            <a:r>
              <a:rPr lang="de-DE" altLang="fr-FR" b="1" baseline="30000" dirty="0" smtClean="0">
                <a:solidFill>
                  <a:srgbClr val="0000FF"/>
                </a:solidFill>
              </a:rPr>
              <a:t>6</a:t>
            </a:r>
            <a:r>
              <a:rPr lang="de-DE" altLang="fr-FR" b="1" dirty="0" smtClean="0">
                <a:solidFill>
                  <a:srgbClr val="0000FF"/>
                </a:solidFill>
              </a:rPr>
              <a:t>LiF scintillation detector </a:t>
            </a:r>
            <a:r>
              <a:rPr lang="de-DE" altLang="fr-FR" b="1" dirty="0">
                <a:solidFill>
                  <a:srgbClr val="0000FF"/>
                </a:solidFill>
              </a:rPr>
              <a:t>with WLS fibre coupled to SiPMs</a:t>
            </a:r>
          </a:p>
          <a:p>
            <a:pPr eaLnBrk="1" hangingPunct="1">
              <a:buClr>
                <a:srgbClr val="254061"/>
              </a:buClr>
              <a:defRPr/>
            </a:pPr>
            <a:endParaRPr lang="de-DE" altLang="fr-FR" b="1" dirty="0" smtClean="0">
              <a:solidFill>
                <a:srgbClr val="0000FF"/>
              </a:solidFill>
              <a:cs typeface="Arial" charset="0"/>
            </a:endParaRPr>
          </a:p>
          <a:p>
            <a:pPr eaLnBrk="1" hangingPunct="1">
              <a:buClr>
                <a:srgbClr val="254061"/>
              </a:buClr>
              <a:defRPr/>
            </a:pPr>
            <a:r>
              <a:rPr lang="de-DE" altLang="fr-FR" b="1" dirty="0" smtClean="0">
                <a:solidFill>
                  <a:srgbClr val="0000FF"/>
                </a:solidFill>
                <a:cs typeface="Arial" charset="0"/>
              </a:rPr>
              <a:t>Two </a:t>
            </a:r>
            <a:r>
              <a:rPr lang="de-DE" altLang="fr-FR" b="1" dirty="0">
                <a:solidFill>
                  <a:srgbClr val="0000FF"/>
                </a:solidFill>
                <a:cs typeface="Arial" charset="0"/>
              </a:rPr>
              <a:t>different methods of achieving 2D position resolution are being investigated</a:t>
            </a:r>
          </a:p>
          <a:p>
            <a:pPr eaLnBrk="1" hangingPunct="1">
              <a:buClr>
                <a:srgbClr val="254061"/>
              </a:buClr>
              <a:defRPr/>
            </a:pPr>
            <a:endParaRPr lang="de-DE" altLang="fr-FR" sz="900" b="1" dirty="0">
              <a:solidFill>
                <a:srgbClr val="0000FF"/>
              </a:solidFill>
              <a:cs typeface="Arial" charset="0"/>
            </a:endParaRPr>
          </a:p>
          <a:p>
            <a:pPr eaLnBrk="1" hangingPunct="1">
              <a:buClr>
                <a:srgbClr val="254061"/>
              </a:buClr>
              <a:tabLst>
                <a:tab pos="355600" algn="l"/>
              </a:tabLst>
              <a:defRPr/>
            </a:pPr>
            <a:r>
              <a:rPr lang="de-DE" altLang="fr-FR" b="1" dirty="0" smtClean="0">
                <a:solidFill>
                  <a:srgbClr val="0000FF"/>
                </a:solidFill>
                <a:cs typeface="Arial" charset="0"/>
              </a:rPr>
              <a:t>a)  2D pixelated detector                                                                                                              b)  Light sharing method</a:t>
            </a:r>
            <a:endParaRPr lang="de-DE" altLang="fr-FR" b="1" dirty="0">
              <a:solidFill>
                <a:srgbClr val="0000FF"/>
              </a:solidFill>
              <a:cs typeface="Arial" charset="0"/>
            </a:endParaRPr>
          </a:p>
          <a:p>
            <a:pPr lvl="0">
              <a:spcBef>
                <a:spcPct val="20000"/>
              </a:spcBef>
              <a:buClr>
                <a:srgbClr val="254061"/>
              </a:buClr>
              <a:buSzPct val="70000"/>
              <a:defRPr/>
            </a:pPr>
            <a:endParaRPr lang="de-DE" altLang="fr-FR" b="1" dirty="0">
              <a:solidFill>
                <a:srgbClr val="0000FF"/>
              </a:solidFill>
            </a:endParaRPr>
          </a:p>
        </p:txBody>
      </p:sp>
      <p:sp>
        <p:nvSpPr>
          <p:cNvPr id="34" name="TextBox 33"/>
          <p:cNvSpPr txBox="1"/>
          <p:nvPr/>
        </p:nvSpPr>
        <p:spPr>
          <a:xfrm>
            <a:off x="1181364" y="6544216"/>
            <a:ext cx="13767559" cy="7017306"/>
          </a:xfrm>
          <a:prstGeom prst="rect">
            <a:avLst/>
          </a:prstGeom>
          <a:noFill/>
        </p:spPr>
        <p:txBody>
          <a:bodyPr wrap="square" rtlCol="0">
            <a:spAutoFit/>
          </a:bodyPr>
          <a:lstStyle/>
          <a:p>
            <a:pPr eaLnBrk="1" hangingPunct="1">
              <a:spcBef>
                <a:spcPct val="20000"/>
              </a:spcBef>
              <a:buClr>
                <a:srgbClr val="254061"/>
              </a:buClr>
              <a:buSzPct val="70000"/>
              <a:defRPr/>
            </a:pPr>
            <a:r>
              <a:rPr lang="de-DE" altLang="fr-FR" b="1" dirty="0" smtClean="0">
                <a:solidFill>
                  <a:srgbClr val="0000FF"/>
                </a:solidFill>
                <a:latin typeface="+mn-lt"/>
                <a:cs typeface="+mn-cs"/>
              </a:rPr>
              <a:t>The number of commercial companies developing neutron detectors is very limited.</a:t>
            </a:r>
            <a:endParaRPr lang="de-DE" altLang="fr-FR" b="1" dirty="0">
              <a:solidFill>
                <a:srgbClr val="0000FF"/>
              </a:solidFill>
              <a:latin typeface="+mn-lt"/>
              <a:cs typeface="+mn-cs"/>
            </a:endParaRPr>
          </a:p>
          <a:p>
            <a:pPr eaLnBrk="1" hangingPunct="1">
              <a:spcBef>
                <a:spcPct val="20000"/>
              </a:spcBef>
              <a:buClr>
                <a:srgbClr val="254061"/>
              </a:buClr>
              <a:buSzPct val="70000"/>
              <a:defRPr/>
            </a:pPr>
            <a:r>
              <a:rPr lang="de-DE" altLang="fr-FR" b="1" dirty="0" smtClean="0">
                <a:solidFill>
                  <a:srgbClr val="0000FF"/>
                </a:solidFill>
                <a:latin typeface="+mn-lt"/>
                <a:cs typeface="+mn-cs"/>
              </a:rPr>
              <a:t>The reasons are well understood:  </a:t>
            </a:r>
          </a:p>
          <a:p>
            <a:pPr eaLnBrk="1" hangingPunct="1">
              <a:spcBef>
                <a:spcPct val="20000"/>
              </a:spcBef>
              <a:buClr>
                <a:srgbClr val="254061"/>
              </a:buClr>
              <a:buSzPct val="70000"/>
              <a:defRPr/>
            </a:pPr>
            <a:r>
              <a:rPr lang="de-DE" altLang="fr-FR" b="1" dirty="0">
                <a:solidFill>
                  <a:srgbClr val="0000FF"/>
                </a:solidFill>
                <a:latin typeface="+mn-lt"/>
                <a:cs typeface="+mn-cs"/>
              </a:rPr>
              <a:t>	</a:t>
            </a:r>
            <a:r>
              <a:rPr lang="de-DE" altLang="fr-FR" b="1" dirty="0" smtClean="0">
                <a:solidFill>
                  <a:srgbClr val="0000FF"/>
                </a:solidFill>
                <a:latin typeface="+mn-lt"/>
                <a:cs typeface="+mn-cs"/>
              </a:rPr>
              <a:t>The market is small	                                                Development is time consuming</a:t>
            </a:r>
          </a:p>
          <a:p>
            <a:pPr eaLnBrk="1" hangingPunct="1">
              <a:spcBef>
                <a:spcPct val="20000"/>
              </a:spcBef>
              <a:buClr>
                <a:srgbClr val="254061"/>
              </a:buClr>
              <a:buSzPct val="70000"/>
              <a:defRPr/>
            </a:pPr>
            <a:r>
              <a:rPr lang="de-DE" altLang="fr-FR" b="1" dirty="0">
                <a:solidFill>
                  <a:srgbClr val="0000FF"/>
                </a:solidFill>
                <a:latin typeface="+mn-lt"/>
                <a:cs typeface="+mn-cs"/>
              </a:rPr>
              <a:t>	D</a:t>
            </a:r>
            <a:r>
              <a:rPr lang="de-DE" altLang="fr-FR" b="1" dirty="0" smtClean="0">
                <a:solidFill>
                  <a:srgbClr val="0000FF"/>
                </a:solidFill>
                <a:latin typeface="+mn-lt"/>
                <a:cs typeface="+mn-cs"/>
              </a:rPr>
              <a:t>evelopment requires access to neutrons        No single solution fits all requirements</a:t>
            </a:r>
          </a:p>
          <a:p>
            <a:pPr eaLnBrk="1" hangingPunct="1">
              <a:spcBef>
                <a:spcPct val="20000"/>
              </a:spcBef>
              <a:buClr>
                <a:srgbClr val="254061"/>
              </a:buClr>
              <a:buSzPct val="70000"/>
              <a:defRPr/>
            </a:pPr>
            <a:endParaRPr lang="de-DE" altLang="fr-FR" b="1" dirty="0">
              <a:solidFill>
                <a:srgbClr val="0000FF"/>
              </a:solidFill>
              <a:latin typeface="+mn-lt"/>
              <a:cs typeface="+mn-cs"/>
            </a:endParaRPr>
          </a:p>
          <a:p>
            <a:pPr eaLnBrk="1" hangingPunct="1">
              <a:spcBef>
                <a:spcPct val="20000"/>
              </a:spcBef>
              <a:buClr>
                <a:srgbClr val="254061"/>
              </a:buClr>
              <a:buSzPct val="70000"/>
              <a:defRPr/>
            </a:pPr>
            <a:r>
              <a:rPr lang="de-DE" altLang="fr-FR" b="1" dirty="0" smtClean="0">
                <a:solidFill>
                  <a:srgbClr val="0000FF"/>
                </a:solidFill>
                <a:latin typeface="+mn-lt"/>
                <a:cs typeface="+mn-cs"/>
              </a:rPr>
              <a:t>Of equal concern is the fact that many detectors rely on a few key components and these are often manufactured by one or two companies.</a:t>
            </a:r>
          </a:p>
          <a:p>
            <a:pPr eaLnBrk="1" hangingPunct="1">
              <a:spcBef>
                <a:spcPct val="20000"/>
              </a:spcBef>
              <a:buClr>
                <a:srgbClr val="254061"/>
              </a:buClr>
              <a:buSzPct val="70000"/>
              <a:defRPr/>
            </a:pPr>
            <a:r>
              <a:rPr lang="de-DE" altLang="fr-FR" b="1" dirty="0" smtClean="0">
                <a:solidFill>
                  <a:srgbClr val="0000FF"/>
                </a:solidFill>
                <a:latin typeface="+mn-lt"/>
                <a:cs typeface="+mn-cs"/>
              </a:rPr>
              <a:t>	3He, Schott 8900 glass, MSGC lithography, neutron sensitive scintillator, WLS fibre, vacuum PMTs etc.</a:t>
            </a:r>
          </a:p>
          <a:p>
            <a:pPr eaLnBrk="1" hangingPunct="1">
              <a:spcBef>
                <a:spcPct val="20000"/>
              </a:spcBef>
              <a:buClr>
                <a:srgbClr val="254061"/>
              </a:buClr>
              <a:buSzPct val="70000"/>
              <a:defRPr/>
            </a:pPr>
            <a:endParaRPr lang="de-DE" altLang="fr-FR" b="1" dirty="0" smtClean="0">
              <a:solidFill>
                <a:srgbClr val="0000FF"/>
              </a:solidFill>
              <a:latin typeface="+mn-lt"/>
              <a:cs typeface="+mn-cs"/>
            </a:endParaRPr>
          </a:p>
          <a:p>
            <a:pPr eaLnBrk="1" hangingPunct="1">
              <a:spcBef>
                <a:spcPct val="20000"/>
              </a:spcBef>
              <a:buClr>
                <a:srgbClr val="254061"/>
              </a:buClr>
              <a:buSzPct val="70000"/>
              <a:defRPr/>
            </a:pPr>
            <a:r>
              <a:rPr lang="de-DE" altLang="fr-FR" b="1" dirty="0" smtClean="0">
                <a:solidFill>
                  <a:srgbClr val="0000FF"/>
                </a:solidFill>
                <a:latin typeface="+mn-lt"/>
                <a:cs typeface="+mn-cs"/>
              </a:rPr>
              <a:t>To explore the appetite for industry to be more involved in detector development</a:t>
            </a:r>
            <a:endParaRPr lang="de-DE" altLang="fr-FR" b="1" dirty="0">
              <a:solidFill>
                <a:srgbClr val="0000FF"/>
              </a:solidFill>
              <a:latin typeface="+mn-lt"/>
              <a:cs typeface="+mn-cs"/>
            </a:endParaRPr>
          </a:p>
          <a:p>
            <a:pPr eaLnBrk="1" hangingPunct="1">
              <a:spcBef>
                <a:spcPct val="20000"/>
              </a:spcBef>
              <a:buClr>
                <a:srgbClr val="254061"/>
              </a:buClr>
              <a:buSzPct val="70000"/>
              <a:defRPr/>
            </a:pPr>
            <a:r>
              <a:rPr lang="de-DE" altLang="fr-FR" b="1" dirty="0" smtClean="0">
                <a:solidFill>
                  <a:srgbClr val="0000FF"/>
                </a:solidFill>
                <a:latin typeface="+mn-lt"/>
                <a:cs typeface="+mn-cs"/>
              </a:rPr>
              <a:t>Industrial companies with an interest in neutron detector technology were invited to an extended RTD meeting</a:t>
            </a:r>
          </a:p>
          <a:p>
            <a:pPr marL="898525" eaLnBrk="1" hangingPunct="1">
              <a:spcBef>
                <a:spcPct val="20000"/>
              </a:spcBef>
              <a:buClr>
                <a:srgbClr val="254061"/>
              </a:buClr>
              <a:buSzPct val="70000"/>
              <a:defRPr/>
            </a:pPr>
            <a:r>
              <a:rPr lang="de-DE" altLang="fr-FR" b="1" dirty="0" smtClean="0">
                <a:solidFill>
                  <a:srgbClr val="0000FF"/>
                </a:solidFill>
                <a:latin typeface="+mn-lt"/>
                <a:cs typeface="+mn-cs"/>
              </a:rPr>
              <a:t>Representatives from 6 companies attended</a:t>
            </a:r>
            <a:endParaRPr lang="de-DE" altLang="fr-FR" b="1" dirty="0">
              <a:solidFill>
                <a:srgbClr val="0000FF"/>
              </a:solidFill>
              <a:latin typeface="+mn-lt"/>
              <a:cs typeface="+mn-cs"/>
            </a:endParaRPr>
          </a:p>
          <a:p>
            <a:pPr marL="898525" eaLnBrk="1" hangingPunct="1">
              <a:spcBef>
                <a:spcPct val="20000"/>
              </a:spcBef>
              <a:buClr>
                <a:srgbClr val="254061"/>
              </a:buClr>
              <a:buSzPct val="70000"/>
              <a:defRPr/>
            </a:pPr>
            <a:r>
              <a:rPr lang="de-DE" altLang="fr-FR" b="1" dirty="0" smtClean="0">
                <a:solidFill>
                  <a:srgbClr val="0000FF"/>
                </a:solidFill>
                <a:latin typeface="+mn-lt"/>
                <a:cs typeface="+mn-cs"/>
              </a:rPr>
              <a:t>The work of this work package was presented</a:t>
            </a:r>
          </a:p>
          <a:p>
            <a:pPr marL="898525" eaLnBrk="1" hangingPunct="1">
              <a:spcBef>
                <a:spcPct val="20000"/>
              </a:spcBef>
              <a:buClr>
                <a:srgbClr val="254061"/>
              </a:buClr>
              <a:buSzPct val="70000"/>
              <a:defRPr/>
            </a:pPr>
            <a:r>
              <a:rPr lang="de-DE" altLang="fr-FR" b="1" dirty="0">
                <a:solidFill>
                  <a:srgbClr val="0000FF"/>
                </a:solidFill>
                <a:latin typeface="+mn-lt"/>
                <a:cs typeface="+mn-cs"/>
              </a:rPr>
              <a:t>C</a:t>
            </a:r>
            <a:r>
              <a:rPr lang="de-DE" altLang="fr-FR" b="1" dirty="0" smtClean="0">
                <a:solidFill>
                  <a:srgbClr val="0000FF"/>
                </a:solidFill>
                <a:latin typeface="+mn-lt"/>
                <a:cs typeface="+mn-cs"/>
              </a:rPr>
              <a:t>ompanies were given time to describe their portfolios and interests</a:t>
            </a:r>
          </a:p>
          <a:p>
            <a:pPr eaLnBrk="1" hangingPunct="1">
              <a:spcBef>
                <a:spcPct val="20000"/>
              </a:spcBef>
              <a:buClr>
                <a:srgbClr val="254061"/>
              </a:buClr>
              <a:buSzPct val="70000"/>
              <a:defRPr/>
            </a:pPr>
            <a:endParaRPr lang="de-DE" altLang="fr-FR" b="1" dirty="0">
              <a:solidFill>
                <a:srgbClr val="0000FF"/>
              </a:solidFill>
              <a:latin typeface="+mn-lt"/>
              <a:cs typeface="+mn-cs"/>
            </a:endParaRPr>
          </a:p>
          <a:p>
            <a:pPr eaLnBrk="1" hangingPunct="1">
              <a:spcBef>
                <a:spcPct val="20000"/>
              </a:spcBef>
              <a:buClr>
                <a:srgbClr val="254061"/>
              </a:buClr>
              <a:buSzPct val="70000"/>
              <a:defRPr/>
            </a:pPr>
            <a:r>
              <a:rPr lang="de-DE" altLang="fr-FR" b="1" dirty="0" smtClean="0">
                <a:solidFill>
                  <a:srgbClr val="0000FF"/>
                </a:solidFill>
                <a:latin typeface="+mn-lt"/>
                <a:cs typeface="+mn-cs"/>
              </a:rPr>
              <a:t>Some messages were encouraging</a:t>
            </a:r>
          </a:p>
          <a:p>
            <a:pPr>
              <a:spcBef>
                <a:spcPct val="20000"/>
              </a:spcBef>
              <a:buClr>
                <a:srgbClr val="254061"/>
              </a:buClr>
              <a:buSzPct val="70000"/>
              <a:defRPr/>
            </a:pPr>
            <a:r>
              <a:rPr lang="de-DE" altLang="fr-FR" b="1" dirty="0">
                <a:solidFill>
                  <a:srgbClr val="0000FF"/>
                </a:solidFill>
                <a:latin typeface="+mn-lt"/>
                <a:cs typeface="+mn-cs"/>
              </a:rPr>
              <a:t>	</a:t>
            </a:r>
            <a:r>
              <a:rPr lang="de-DE" altLang="fr-FR" b="1" dirty="0" smtClean="0">
                <a:solidFill>
                  <a:srgbClr val="0000FF"/>
                </a:solidFill>
                <a:latin typeface="+mn-lt"/>
                <a:cs typeface="+mn-cs"/>
              </a:rPr>
              <a:t>Bring us in early  </a:t>
            </a:r>
            <a:r>
              <a:rPr lang="de-DE" altLang="fr-FR" b="1" dirty="0">
                <a:solidFill>
                  <a:srgbClr val="0000FF"/>
                </a:solidFill>
              </a:rPr>
              <a:t>	</a:t>
            </a:r>
            <a:endParaRPr lang="de-DE" altLang="fr-FR" b="1" dirty="0" smtClean="0">
              <a:solidFill>
                <a:srgbClr val="0000FF"/>
              </a:solidFill>
              <a:latin typeface="+mn-lt"/>
              <a:cs typeface="+mn-cs"/>
            </a:endParaRPr>
          </a:p>
          <a:p>
            <a:pPr eaLnBrk="1" hangingPunct="1">
              <a:spcBef>
                <a:spcPct val="20000"/>
              </a:spcBef>
              <a:buClr>
                <a:srgbClr val="254061"/>
              </a:buClr>
              <a:buSzPct val="70000"/>
              <a:defRPr/>
            </a:pPr>
            <a:r>
              <a:rPr lang="de-DE" altLang="fr-FR" b="1" dirty="0">
                <a:solidFill>
                  <a:srgbClr val="0000FF"/>
                </a:solidFill>
                <a:latin typeface="+mn-lt"/>
                <a:cs typeface="+mn-cs"/>
              </a:rPr>
              <a:t>	</a:t>
            </a:r>
            <a:r>
              <a:rPr lang="de-DE" altLang="fr-FR" b="1" dirty="0" smtClean="0">
                <a:solidFill>
                  <a:srgbClr val="0000FF"/>
                </a:solidFill>
                <a:latin typeface="+mn-lt"/>
                <a:cs typeface="+mn-cs"/>
              </a:rPr>
              <a:t>Tell us what you require</a:t>
            </a:r>
          </a:p>
          <a:p>
            <a:pPr marL="0" indent="0" eaLnBrk="1" hangingPunct="1">
              <a:spcBef>
                <a:spcPct val="20000"/>
              </a:spcBef>
              <a:buClr>
                <a:srgbClr val="254061"/>
              </a:buClr>
              <a:buSzPct val="70000"/>
              <a:buFont typeface="Wingdings" pitchFamily="2" charset="2"/>
              <a:buNone/>
              <a:defRPr/>
            </a:pPr>
            <a:r>
              <a:rPr lang="de-DE" altLang="fr-FR" b="1" dirty="0" smtClean="0">
                <a:solidFill>
                  <a:srgbClr val="0000FF"/>
                </a:solidFill>
                <a:latin typeface="+mn-lt"/>
                <a:cs typeface="+mn-cs"/>
              </a:rPr>
              <a:t>	Keep us involved</a:t>
            </a:r>
          </a:p>
          <a:p>
            <a:pPr marL="0" indent="0" eaLnBrk="1" hangingPunct="1">
              <a:spcBef>
                <a:spcPct val="20000"/>
              </a:spcBef>
              <a:buClr>
                <a:srgbClr val="254061"/>
              </a:buClr>
              <a:buSzPct val="70000"/>
              <a:buFont typeface="Wingdings" pitchFamily="2" charset="2"/>
              <a:buNone/>
              <a:defRPr/>
            </a:pPr>
            <a:endParaRPr lang="de-DE" altLang="fr-FR" b="1" dirty="0">
              <a:solidFill>
                <a:srgbClr val="0000FF"/>
              </a:solidFill>
              <a:latin typeface="+mn-lt"/>
              <a:cs typeface="+mn-cs"/>
            </a:endParaRPr>
          </a:p>
          <a:p>
            <a:pPr marL="0" indent="0" eaLnBrk="1" hangingPunct="1">
              <a:spcBef>
                <a:spcPct val="20000"/>
              </a:spcBef>
              <a:buClr>
                <a:srgbClr val="254061"/>
              </a:buClr>
              <a:buSzPct val="70000"/>
              <a:buFont typeface="Wingdings" pitchFamily="2" charset="2"/>
              <a:buNone/>
              <a:defRPr/>
            </a:pPr>
            <a:r>
              <a:rPr lang="de-DE" altLang="fr-FR" b="1" dirty="0" smtClean="0">
                <a:solidFill>
                  <a:srgbClr val="0000FF"/>
                </a:solidFill>
                <a:latin typeface="+mn-lt"/>
                <a:cs typeface="+mn-cs"/>
              </a:rPr>
              <a:t>However, there is still much work to be done. </a:t>
            </a:r>
            <a:endParaRPr lang="de-DE" altLang="fr-FR" b="1" dirty="0">
              <a:solidFill>
                <a:srgbClr val="0000FF"/>
              </a:solidFill>
              <a:latin typeface="+mn-lt"/>
              <a:cs typeface="+mn-cs"/>
            </a:endParaRPr>
          </a:p>
          <a:p>
            <a:pPr marL="0" indent="0" eaLnBrk="1" hangingPunct="1">
              <a:spcBef>
                <a:spcPct val="20000"/>
              </a:spcBef>
              <a:buClr>
                <a:srgbClr val="254061"/>
              </a:buClr>
              <a:buSzPct val="70000"/>
              <a:buFont typeface="Wingdings" pitchFamily="2" charset="2"/>
              <a:buNone/>
              <a:defRPr/>
            </a:pPr>
            <a:r>
              <a:rPr lang="de-DE" altLang="fr-FR" b="1" dirty="0">
                <a:solidFill>
                  <a:srgbClr val="0000FF"/>
                </a:solidFill>
                <a:latin typeface="+mn-lt"/>
                <a:cs typeface="+mn-cs"/>
              </a:rPr>
              <a:t>		</a:t>
            </a:r>
          </a:p>
        </p:txBody>
      </p:sp>
      <p:pic>
        <p:nvPicPr>
          <p:cNvPr id="1026" name="Picture 2" descr="C:\Users\njr73\AppData\Local\Microsoft\Windows\Temporary Internet Files\Content.Outlook\ILDJK80X\sine2020-wp9-psi-2017-06-13.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602453" y="9876417"/>
            <a:ext cx="5346469" cy="3125274"/>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descr="C:\Users\hildebrandt\Desktop\sine2020_Portugal\fig\pixel-va2\va2_line2.jpg"/>
          <p:cNvPicPr>
            <a:picLocks noChangeAspect="1" noChangeArrowheads="1"/>
          </p:cNvPicPr>
          <p:nvPr/>
        </p:nvPicPr>
        <p:blipFill>
          <a:blip r:embed="rId36">
            <a:extLst>
              <a:ext uri="{28A0092B-C50C-407E-A947-70E740481C1C}">
                <a14:useLocalDpi xmlns:a14="http://schemas.microsoft.com/office/drawing/2010/main" val="0"/>
              </a:ext>
            </a:extLst>
          </a:blip>
          <a:srcRect r="32533"/>
          <a:stretch>
            <a:fillRect/>
          </a:stretch>
        </p:blipFill>
        <p:spPr bwMode="auto">
          <a:xfrm>
            <a:off x="33308056" y="22334165"/>
            <a:ext cx="24923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5"/>
          <p:cNvPicPr>
            <a:picLocks noChangeAspect="1"/>
          </p:cNvPicPr>
          <p:nvPr/>
        </p:nvPicPr>
        <p:blipFill>
          <a:blip r:embed="rId37"/>
          <a:stretch>
            <a:fillRect/>
          </a:stretch>
        </p:blipFill>
        <p:spPr>
          <a:xfrm>
            <a:off x="38236173" y="22375440"/>
            <a:ext cx="2089150" cy="1057275"/>
          </a:xfrm>
          <a:prstGeom prst="rect">
            <a:avLst/>
          </a:prstGeom>
          <a:ln w="12700">
            <a:solidFill>
              <a:schemeClr val="tx1">
                <a:lumMod val="50000"/>
                <a:lumOff val="50000"/>
              </a:schemeClr>
            </a:solidFill>
          </a:ln>
        </p:spPr>
      </p:pic>
      <p:pic>
        <p:nvPicPr>
          <p:cNvPr id="207" name="Picture 2" descr="C:\Users\hildebrandt\Desktop\sine2020_Portugal\fig\pixel-va2\va2_line2.jpg"/>
          <p:cNvPicPr>
            <a:picLocks noChangeAspect="1" noChangeArrowheads="1"/>
          </p:cNvPicPr>
          <p:nvPr/>
        </p:nvPicPr>
        <p:blipFill>
          <a:blip r:embed="rId38">
            <a:extLst>
              <a:ext uri="{28A0092B-C50C-407E-A947-70E740481C1C}">
                <a14:useLocalDpi xmlns:a14="http://schemas.microsoft.com/office/drawing/2010/main" val="0"/>
              </a:ext>
            </a:extLst>
          </a:blip>
          <a:srcRect l="68285" t="11859" r="220"/>
          <a:stretch>
            <a:fillRect/>
          </a:stretch>
        </p:blipFill>
        <p:spPr bwMode="auto">
          <a:xfrm>
            <a:off x="36351996" y="22265108"/>
            <a:ext cx="148272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TextBox 207"/>
          <p:cNvSpPr txBox="1"/>
          <p:nvPr/>
        </p:nvSpPr>
        <p:spPr>
          <a:xfrm>
            <a:off x="35995432" y="23533480"/>
            <a:ext cx="2062162" cy="584200"/>
          </a:xfrm>
          <a:prstGeom prst="rect">
            <a:avLst/>
          </a:prstGeom>
          <a:noFill/>
        </p:spPr>
        <p:txBody>
          <a:bodyPr>
            <a:spAutoFit/>
          </a:bodyPr>
          <a:lstStyle/>
          <a:p>
            <a:pPr>
              <a:defRPr/>
            </a:pPr>
            <a:r>
              <a:rPr lang="de-CH" sz="1600" b="1" kern="1000" spc="30" dirty="0">
                <a:solidFill>
                  <a:srgbClr val="0000FF"/>
                </a:solidFill>
                <a:cs typeface="Franklin Gothic Book"/>
              </a:rPr>
              <a:t>Individual pixels, this design: (3 </a:t>
            </a:r>
            <a:r>
              <a:rPr lang="de-CH" sz="1600" b="1" kern="1000" spc="30" dirty="0">
                <a:solidFill>
                  <a:srgbClr val="0000FF"/>
                </a:solidFill>
                <a:cs typeface="Franklin Gothic Book"/>
                <a:sym typeface="Symbol"/>
              </a:rPr>
              <a:t> 10) mm</a:t>
            </a:r>
            <a:r>
              <a:rPr lang="de-CH" sz="1600" b="1" kern="1000" spc="30" baseline="30000" dirty="0">
                <a:solidFill>
                  <a:srgbClr val="0000FF"/>
                </a:solidFill>
                <a:cs typeface="Franklin Gothic Book"/>
                <a:sym typeface="Symbol"/>
              </a:rPr>
              <a:t>2 </a:t>
            </a:r>
            <a:r>
              <a:rPr lang="en-GB" sz="1600" b="1" dirty="0">
                <a:solidFill>
                  <a:srgbClr val="0000FF"/>
                </a:solidFill>
                <a:cs typeface="Arial" charset="0"/>
              </a:rPr>
              <a:t>   </a:t>
            </a:r>
          </a:p>
        </p:txBody>
      </p:sp>
      <p:sp>
        <p:nvSpPr>
          <p:cNvPr id="209" name="TextBox 16"/>
          <p:cNvSpPr txBox="1">
            <a:spLocks noChangeArrowheads="1"/>
          </p:cNvSpPr>
          <p:nvPr/>
        </p:nvSpPr>
        <p:spPr bwMode="auto">
          <a:xfrm>
            <a:off x="38172933" y="23578313"/>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a:solidFill>
                  <a:srgbClr val="0000FF"/>
                </a:solidFill>
              </a:rPr>
              <a:t>0.25 mm dia. fibres embedded in scintillator</a:t>
            </a:r>
          </a:p>
        </p:txBody>
      </p:sp>
      <p:sp>
        <p:nvSpPr>
          <p:cNvPr id="210" name="Rectangle 209"/>
          <p:cNvSpPr/>
          <p:nvPr/>
        </p:nvSpPr>
        <p:spPr>
          <a:xfrm>
            <a:off x="33427119" y="23489865"/>
            <a:ext cx="2286000" cy="584200"/>
          </a:xfrm>
          <a:prstGeom prst="rect">
            <a:avLst/>
          </a:prstGeom>
        </p:spPr>
        <p:txBody>
          <a:bodyPr>
            <a:spAutoFit/>
          </a:bodyPr>
          <a:lstStyle/>
          <a:p>
            <a:pPr>
              <a:defRPr/>
            </a:pPr>
            <a:r>
              <a:rPr lang="de-CH" sz="1600" b="1" kern="1000" spc="30" dirty="0">
                <a:solidFill>
                  <a:srgbClr val="0000FF"/>
                </a:solidFill>
                <a:cs typeface="Franklin Gothic Book"/>
              </a:rPr>
              <a:t>L</a:t>
            </a:r>
            <a:r>
              <a:rPr lang="de-CH" sz="1600" b="1" kern="1000" spc="30" dirty="0" smtClean="0">
                <a:solidFill>
                  <a:srgbClr val="0000FF"/>
                </a:solidFill>
                <a:cs typeface="Franklin Gothic Book"/>
              </a:rPr>
              <a:t>ight </a:t>
            </a:r>
            <a:r>
              <a:rPr lang="de-CH" sz="1600" b="1" kern="1000" spc="30" dirty="0">
                <a:solidFill>
                  <a:srgbClr val="0000FF"/>
                </a:solidFill>
                <a:cs typeface="Franklin Gothic Book"/>
              </a:rPr>
              <a:t>collection from pixel with single </a:t>
            </a:r>
            <a:r>
              <a:rPr lang="de-CH" sz="1600" b="1" kern="1000" spc="30" dirty="0" smtClean="0">
                <a:solidFill>
                  <a:srgbClr val="0000FF"/>
                </a:solidFill>
                <a:cs typeface="Franklin Gothic Book"/>
              </a:rPr>
              <a:t>fibre </a:t>
            </a:r>
            <a:endParaRPr lang="de-CH" sz="1600" b="1" kern="1000" spc="30" dirty="0">
              <a:solidFill>
                <a:srgbClr val="0000FF"/>
              </a:solidFill>
              <a:cs typeface="Franklin Gothic Book"/>
            </a:endParaRPr>
          </a:p>
        </p:txBody>
      </p:sp>
      <p:grpSp>
        <p:nvGrpSpPr>
          <p:cNvPr id="37" name="Group 36"/>
          <p:cNvGrpSpPr/>
          <p:nvPr/>
        </p:nvGrpSpPr>
        <p:grpSpPr>
          <a:xfrm>
            <a:off x="33142637" y="24359927"/>
            <a:ext cx="7335346" cy="1882401"/>
            <a:chOff x="20975766" y="19561168"/>
            <a:chExt cx="7335346" cy="1882401"/>
          </a:xfrm>
        </p:grpSpPr>
        <p:sp>
          <p:nvSpPr>
            <p:cNvPr id="211" name="TextBox 210"/>
            <p:cNvSpPr txBox="1"/>
            <p:nvPr/>
          </p:nvSpPr>
          <p:spPr>
            <a:xfrm>
              <a:off x="20975766" y="19574870"/>
              <a:ext cx="3549796" cy="584775"/>
            </a:xfrm>
            <a:prstGeom prst="rect">
              <a:avLst/>
            </a:prstGeom>
            <a:noFill/>
          </p:spPr>
          <p:txBody>
            <a:bodyPr wrap="square">
              <a:spAutoFit/>
            </a:bodyPr>
            <a:lstStyle/>
            <a:p>
              <a:pPr>
                <a:defRPr/>
              </a:pPr>
              <a:r>
                <a:rPr lang="en-GB" sz="1600" b="1" dirty="0">
                  <a:solidFill>
                    <a:srgbClr val="0000FF"/>
                  </a:solidFill>
                  <a:cs typeface="Arial" charset="0"/>
                </a:rPr>
                <a:t>Detection efficiency 50% at 1 Å</a:t>
              </a:r>
            </a:p>
            <a:p>
              <a:pPr>
                <a:defRPr/>
              </a:pPr>
              <a:r>
                <a:rPr lang="en-GB" sz="1600" b="1" dirty="0">
                  <a:solidFill>
                    <a:srgbClr val="0000FF"/>
                  </a:solidFill>
                  <a:cs typeface="Arial" charset="0"/>
                </a:rPr>
                <a:t>Rate = </a:t>
              </a:r>
              <a:r>
                <a:rPr lang="de-CH" sz="1600" b="1" kern="1000" spc="30" dirty="0">
                  <a:solidFill>
                    <a:srgbClr val="0000FF"/>
                  </a:solidFill>
                  <a:cs typeface="Franklin Gothic Book"/>
                </a:rPr>
                <a:t>several kHz in one column/row</a:t>
              </a:r>
            </a:p>
          </p:txBody>
        </p:sp>
        <p:pic>
          <p:nvPicPr>
            <p:cNvPr id="212" name="Picture 18"/>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4477279" y="19561168"/>
              <a:ext cx="3833833" cy="124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TextBox 12"/>
            <p:cNvSpPr txBox="1">
              <a:spLocks noChangeArrowheads="1"/>
            </p:cNvSpPr>
            <p:nvPr/>
          </p:nvSpPr>
          <p:spPr bwMode="auto">
            <a:xfrm>
              <a:off x="24568238" y="20859369"/>
              <a:ext cx="3614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a:solidFill>
                    <a:srgbClr val="0000FF"/>
                  </a:solidFill>
                </a:rPr>
                <a:t>Extraction of neutron signal from SiPM noise solved previously by PSI</a:t>
              </a:r>
            </a:p>
          </p:txBody>
        </p:sp>
      </p:grpSp>
      <p:pic>
        <p:nvPicPr>
          <p:cNvPr id="219" name="Picture 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0688" y="2433638"/>
            <a:ext cx="112712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 name="Picture 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73088" y="2586038"/>
            <a:ext cx="112712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3109706" y="24016950"/>
            <a:ext cx="4310288" cy="220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1264268" y="22318391"/>
            <a:ext cx="1472238" cy="113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1318429" y="23734471"/>
            <a:ext cx="1155018" cy="352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43179489" y="22234025"/>
            <a:ext cx="4744511" cy="1477328"/>
          </a:xfrm>
          <a:prstGeom prst="rect">
            <a:avLst/>
          </a:prstGeom>
          <a:noFill/>
        </p:spPr>
        <p:txBody>
          <a:bodyPr wrap="square" rtlCol="0">
            <a:spAutoFit/>
          </a:bodyPr>
          <a:lstStyle/>
          <a:p>
            <a:r>
              <a:rPr lang="en-GB" altLang="en-US" b="1" dirty="0">
                <a:solidFill>
                  <a:srgbClr val="0000FF"/>
                </a:solidFill>
              </a:rPr>
              <a:t>200 mm long fibres </a:t>
            </a:r>
            <a:endParaRPr lang="en-GB" altLang="en-US" b="1" dirty="0" smtClean="0">
              <a:solidFill>
                <a:srgbClr val="0000FF"/>
              </a:solidFill>
            </a:endParaRPr>
          </a:p>
          <a:p>
            <a:r>
              <a:rPr lang="en-GB" altLang="en-US" b="1" dirty="0">
                <a:solidFill>
                  <a:srgbClr val="0000FF"/>
                </a:solidFill>
              </a:rPr>
              <a:t>S</a:t>
            </a:r>
            <a:r>
              <a:rPr lang="en-GB" altLang="en-US" b="1" dirty="0" smtClean="0">
                <a:solidFill>
                  <a:srgbClr val="0000FF"/>
                </a:solidFill>
              </a:rPr>
              <a:t>hort </a:t>
            </a:r>
            <a:r>
              <a:rPr lang="en-GB" altLang="en-US" b="1" dirty="0">
                <a:solidFill>
                  <a:srgbClr val="0000FF"/>
                </a:solidFill>
              </a:rPr>
              <a:t>attenuation length developed by Kuraray.  A-B/A+B to find positon</a:t>
            </a:r>
            <a:r>
              <a:rPr lang="en-GB" altLang="en-US" b="1" dirty="0" smtClean="0">
                <a:solidFill>
                  <a:srgbClr val="0000FF"/>
                </a:solidFill>
              </a:rPr>
              <a:t>.  </a:t>
            </a:r>
          </a:p>
          <a:p>
            <a:r>
              <a:rPr lang="en-GB" altLang="en-US" b="1" dirty="0" smtClean="0">
                <a:solidFill>
                  <a:srgbClr val="0000FF"/>
                </a:solidFill>
              </a:rPr>
              <a:t>Currently </a:t>
            </a:r>
            <a:r>
              <a:rPr lang="en-GB" altLang="en-US" b="1" dirty="0">
                <a:solidFill>
                  <a:srgbClr val="0000FF"/>
                </a:solidFill>
              </a:rPr>
              <a:t>13 </a:t>
            </a:r>
            <a:r>
              <a:rPr lang="en-GB" altLang="en-US" b="1" dirty="0" smtClean="0">
                <a:solidFill>
                  <a:srgbClr val="0000FF"/>
                </a:solidFill>
              </a:rPr>
              <a:t>mm</a:t>
            </a:r>
          </a:p>
          <a:p>
            <a:r>
              <a:rPr lang="en-GB" altLang="en-US" b="1" dirty="0" smtClean="0">
                <a:solidFill>
                  <a:srgbClr val="0000FF"/>
                </a:solidFill>
              </a:rPr>
              <a:t>Work in progress</a:t>
            </a:r>
            <a:endParaRPr lang="en-GB" altLang="en-US" b="1" dirty="0">
              <a:solidFill>
                <a:srgbClr val="0000FF"/>
              </a:solidFill>
            </a:endParaRPr>
          </a:p>
        </p:txBody>
      </p:sp>
      <p:sp>
        <p:nvSpPr>
          <p:cNvPr id="39" name="TextBox 38"/>
          <p:cNvSpPr txBox="1"/>
          <p:nvPr/>
        </p:nvSpPr>
        <p:spPr>
          <a:xfrm>
            <a:off x="16720483" y="16329844"/>
            <a:ext cx="8594685" cy="2446824"/>
          </a:xfrm>
          <a:prstGeom prst="rect">
            <a:avLst/>
          </a:prstGeom>
          <a:noFill/>
        </p:spPr>
        <p:txBody>
          <a:bodyPr wrap="square" rtlCol="0">
            <a:spAutoFit/>
          </a:bodyPr>
          <a:lstStyle/>
          <a:p>
            <a:pPr marL="4763" lvl="1">
              <a:spcBef>
                <a:spcPts val="600"/>
              </a:spcBef>
              <a:spcAft>
                <a:spcPts val="0"/>
              </a:spcAft>
              <a:tabLst>
                <a:tab pos="628650" algn="l"/>
              </a:tabLst>
              <a:defRPr/>
            </a:pPr>
            <a:r>
              <a:rPr lang="en-US" b="1" dirty="0">
                <a:solidFill>
                  <a:srgbClr val="0000FF"/>
                </a:solidFill>
                <a:latin typeface="+mn-lt"/>
                <a:cs typeface="+mn-cs"/>
              </a:rPr>
              <a:t>Continuous source requires excellent timing resolution</a:t>
            </a:r>
          </a:p>
          <a:p>
            <a:pPr marL="4763" lvl="1">
              <a:spcBef>
                <a:spcPts val="600"/>
              </a:spcBef>
              <a:spcAft>
                <a:spcPts val="0"/>
              </a:spcAft>
              <a:tabLst>
                <a:tab pos="628650" algn="l"/>
              </a:tabLst>
              <a:defRPr/>
            </a:pPr>
            <a:r>
              <a:rPr lang="en-US" b="1" dirty="0">
                <a:solidFill>
                  <a:srgbClr val="0000FF"/>
                </a:solidFill>
                <a:latin typeface="+mn-lt"/>
                <a:cs typeface="+mn-cs"/>
              </a:rPr>
              <a:t>Pulsed source requires </a:t>
            </a:r>
            <a:r>
              <a:rPr lang="en-US" b="1" dirty="0" smtClean="0">
                <a:solidFill>
                  <a:srgbClr val="0000FF"/>
                </a:solidFill>
                <a:latin typeface="+mn-lt"/>
                <a:cs typeface="+mn-cs"/>
              </a:rPr>
              <a:t>excellent rate capability (</a:t>
            </a:r>
            <a:r>
              <a:rPr lang="en-US" b="1" dirty="0">
                <a:solidFill>
                  <a:srgbClr val="0000FF"/>
                </a:solidFill>
                <a:latin typeface="+mn-lt"/>
                <a:cs typeface="+mn-cs"/>
              </a:rPr>
              <a:t>many positrons per detector per pulse</a:t>
            </a:r>
            <a:r>
              <a:rPr lang="en-US" sz="1500" b="1" dirty="0" smtClean="0">
                <a:solidFill>
                  <a:srgbClr val="0000FF"/>
                </a:solidFill>
                <a:cs typeface="Arial" charset="0"/>
              </a:rPr>
              <a:t>)</a:t>
            </a:r>
          </a:p>
          <a:p>
            <a:pPr marL="625475" lvl="1">
              <a:spcBef>
                <a:spcPts val="600"/>
              </a:spcBef>
              <a:spcAft>
                <a:spcPts val="0"/>
              </a:spcAft>
              <a:tabLst>
                <a:tab pos="628650" algn="l"/>
              </a:tabLst>
              <a:defRPr/>
            </a:pPr>
            <a:r>
              <a:rPr lang="en-US" b="1" dirty="0">
                <a:solidFill>
                  <a:srgbClr val="0000FF"/>
                </a:solidFill>
                <a:latin typeface="+mn-lt"/>
                <a:cs typeface="+mn-cs"/>
              </a:rPr>
              <a:t>Three pronged approach</a:t>
            </a:r>
          </a:p>
          <a:p>
            <a:pPr marL="1082675" lvl="2">
              <a:spcBef>
                <a:spcPts val="600"/>
              </a:spcBef>
              <a:spcAft>
                <a:spcPts val="0"/>
              </a:spcAft>
              <a:tabLst>
                <a:tab pos="628650" algn="l"/>
              </a:tabLst>
              <a:defRPr/>
            </a:pPr>
            <a:r>
              <a:rPr lang="en-US" b="1" dirty="0">
                <a:solidFill>
                  <a:srgbClr val="0000FF"/>
                </a:solidFill>
                <a:latin typeface="+mn-lt"/>
                <a:cs typeface="+mn-cs"/>
              </a:rPr>
              <a:t>	Testing of scintillation detector with SiPM on muon beam line</a:t>
            </a:r>
          </a:p>
          <a:p>
            <a:pPr marL="1082675" lvl="2">
              <a:spcBef>
                <a:spcPts val="600"/>
              </a:spcBef>
              <a:spcAft>
                <a:spcPts val="0"/>
              </a:spcAft>
              <a:tabLst>
                <a:tab pos="628650" algn="l"/>
              </a:tabLst>
              <a:defRPr/>
            </a:pPr>
            <a:r>
              <a:rPr lang="en-US" b="1" dirty="0">
                <a:solidFill>
                  <a:srgbClr val="0000FF"/>
                </a:solidFill>
                <a:latin typeface="+mn-lt"/>
                <a:cs typeface="+mn-cs"/>
              </a:rPr>
              <a:t>	Testing of SiPM with laser response</a:t>
            </a:r>
          </a:p>
          <a:p>
            <a:pPr marL="1082675" lvl="2">
              <a:spcBef>
                <a:spcPts val="600"/>
              </a:spcBef>
              <a:spcAft>
                <a:spcPts val="0"/>
              </a:spcAft>
              <a:tabLst>
                <a:tab pos="628650" algn="l"/>
              </a:tabLst>
              <a:defRPr/>
            </a:pPr>
            <a:r>
              <a:rPr lang="en-US" b="1" dirty="0">
                <a:solidFill>
                  <a:srgbClr val="0000FF"/>
                </a:solidFill>
                <a:latin typeface="+mn-lt"/>
                <a:cs typeface="+mn-cs"/>
              </a:rPr>
              <a:t>	Modeling of detector response</a:t>
            </a:r>
          </a:p>
          <a:p>
            <a:pPr marL="4763" lvl="1">
              <a:spcBef>
                <a:spcPts val="600"/>
              </a:spcBef>
              <a:spcAft>
                <a:spcPts val="0"/>
              </a:spcAft>
              <a:tabLst>
                <a:tab pos="628650" algn="l"/>
              </a:tabLst>
              <a:defRPr/>
            </a:pPr>
            <a:endParaRPr lang="en-US" sz="1500" b="1" dirty="0">
              <a:solidFill>
                <a:srgbClr val="0000FF"/>
              </a:solidFill>
              <a:cs typeface="Arial" charset="0"/>
            </a:endParaRPr>
          </a:p>
        </p:txBody>
      </p:sp>
      <p:grpSp>
        <p:nvGrpSpPr>
          <p:cNvPr id="40" name="Group 39"/>
          <p:cNvGrpSpPr/>
          <p:nvPr/>
        </p:nvGrpSpPr>
        <p:grpSpPr>
          <a:xfrm>
            <a:off x="17084672" y="18403807"/>
            <a:ext cx="8319050" cy="2851150"/>
            <a:chOff x="798513" y="3644900"/>
            <a:chExt cx="8319050" cy="2851150"/>
          </a:xfrm>
        </p:grpSpPr>
        <p:sp>
          <p:nvSpPr>
            <p:cNvPr id="222" name="TextBox 1"/>
            <p:cNvSpPr txBox="1">
              <a:spLocks noChangeArrowheads="1"/>
            </p:cNvSpPr>
            <p:nvPr/>
          </p:nvSpPr>
          <p:spPr bwMode="auto">
            <a:xfrm>
              <a:off x="6536134" y="5949930"/>
              <a:ext cx="2080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400" b="1" dirty="0">
                  <a:solidFill>
                    <a:srgbClr val="0000FF"/>
                  </a:solidFill>
                </a:rPr>
                <a:t>Mostly about the signal processing electronics</a:t>
              </a:r>
            </a:p>
          </p:txBody>
        </p:sp>
        <p:grpSp>
          <p:nvGrpSpPr>
            <p:cNvPr id="223" name="Group 7"/>
            <p:cNvGrpSpPr>
              <a:grpSpLocks/>
            </p:cNvGrpSpPr>
            <p:nvPr/>
          </p:nvGrpSpPr>
          <p:grpSpPr bwMode="auto">
            <a:xfrm>
              <a:off x="798513" y="3644900"/>
              <a:ext cx="5184775" cy="2851150"/>
              <a:chOff x="1979712" y="3713866"/>
              <a:chExt cx="5184576" cy="2851388"/>
            </a:xfrm>
          </p:grpSpPr>
          <p:sp>
            <p:nvSpPr>
              <p:cNvPr id="224" name="TextBox 2"/>
              <p:cNvSpPr txBox="1">
                <a:spLocks noChangeArrowheads="1"/>
              </p:cNvSpPr>
              <p:nvPr/>
            </p:nvSpPr>
            <p:spPr bwMode="auto">
              <a:xfrm>
                <a:off x="2292500" y="6021288"/>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400" b="1" dirty="0">
                    <a:solidFill>
                      <a:srgbClr val="0000FF"/>
                    </a:solidFill>
                  </a:rPr>
                  <a:t>2 counts per frame 10% dead time</a:t>
                </a:r>
              </a:p>
            </p:txBody>
          </p:sp>
          <p:sp>
            <p:nvSpPr>
              <p:cNvPr id="225" name="TextBox 9"/>
              <p:cNvSpPr txBox="1">
                <a:spLocks noChangeArrowheads="1"/>
              </p:cNvSpPr>
              <p:nvPr/>
            </p:nvSpPr>
            <p:spPr bwMode="auto">
              <a:xfrm>
                <a:off x="5043222" y="6042034"/>
                <a:ext cx="1774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400" b="1" dirty="0">
                    <a:solidFill>
                      <a:srgbClr val="0000FF"/>
                    </a:solidFill>
                  </a:rPr>
                  <a:t>20 counts per frame 10% dead time</a:t>
                </a:r>
              </a:p>
            </p:txBody>
          </p:sp>
          <p:grpSp>
            <p:nvGrpSpPr>
              <p:cNvPr id="226" name="Group 4"/>
              <p:cNvGrpSpPr>
                <a:grpSpLocks/>
              </p:cNvGrpSpPr>
              <p:nvPr/>
            </p:nvGrpSpPr>
            <p:grpSpPr bwMode="auto">
              <a:xfrm>
                <a:off x="1979712" y="3854037"/>
                <a:ext cx="5184576" cy="2267803"/>
                <a:chOff x="2555776" y="3600009"/>
                <a:chExt cx="5717307" cy="2500826"/>
              </a:xfrm>
            </p:grpSpPr>
            <p:graphicFrame>
              <p:nvGraphicFramePr>
                <p:cNvPr id="230" name="Object 4"/>
                <p:cNvGraphicFramePr>
                  <a:graphicFrameLocks/>
                </p:cNvGraphicFramePr>
                <p:nvPr/>
              </p:nvGraphicFramePr>
              <p:xfrm>
                <a:off x="2555776" y="3797373"/>
                <a:ext cx="2635250" cy="2303462"/>
              </p:xfrm>
              <a:graphic>
                <a:graphicData uri="http://schemas.openxmlformats.org/presentationml/2006/ole">
                  <mc:AlternateContent xmlns:mc="http://schemas.openxmlformats.org/markup-compatibility/2006">
                    <mc:Choice xmlns:v="urn:schemas-microsoft-com:vml" Requires="v">
                      <p:oleObj spid="_x0000_s1110" name="Graph" r:id="rId44" imgW="3924300" imgH="2997200" progId="Origin50.Graph">
                        <p:embed/>
                      </p:oleObj>
                    </mc:Choice>
                    <mc:Fallback>
                      <p:oleObj name="Graph" r:id="rId44" imgW="3924300" imgH="2997200" progId="Origin50.Graph">
                        <p:embed/>
                        <p:pic>
                          <p:nvPicPr>
                            <p:cNvPr id="0" name=""/>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555776" y="3797373"/>
                              <a:ext cx="26352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1" name="Object 5"/>
                <p:cNvGraphicFramePr>
                  <a:graphicFrameLocks/>
                </p:cNvGraphicFramePr>
                <p:nvPr/>
              </p:nvGraphicFramePr>
              <p:xfrm>
                <a:off x="5652120" y="3782878"/>
                <a:ext cx="2620963" cy="2303463"/>
              </p:xfrm>
              <a:graphic>
                <a:graphicData uri="http://schemas.openxmlformats.org/presentationml/2006/ole">
                  <mc:AlternateContent xmlns:mc="http://schemas.openxmlformats.org/markup-compatibility/2006">
                    <mc:Choice xmlns:v="urn:schemas-microsoft-com:vml" Requires="v">
                      <p:oleObj spid="_x0000_s1111" name="Graph" r:id="rId46" imgW="3924300" imgH="2997200" progId="Origin50.Graph">
                        <p:embed/>
                      </p:oleObj>
                    </mc:Choice>
                    <mc:Fallback>
                      <p:oleObj name="Graph" r:id="rId46" imgW="3924300" imgH="2997200" progId="Origin50.Graph">
                        <p:embed/>
                        <p:pic>
                          <p:nvPicPr>
                            <p:cNvPr id="0" name=""/>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652120" y="3782878"/>
                              <a:ext cx="26209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2" name="Arc 231"/>
                <p:cNvSpPr/>
                <p:nvPr/>
              </p:nvSpPr>
              <p:spPr>
                <a:xfrm>
                  <a:off x="3567596" y="3599503"/>
                  <a:ext cx="3345307" cy="710811"/>
                </a:xfrm>
                <a:prstGeom prst="arc">
                  <a:avLst>
                    <a:gd name="adj1" fmla="val 10804588"/>
                    <a:gd name="adj2" fmla="val 21471596"/>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en-GB" dirty="0"/>
                </a:p>
              </p:txBody>
            </p:sp>
          </p:grpSp>
          <p:sp>
            <p:nvSpPr>
              <p:cNvPr id="227" name="TextBox 6"/>
              <p:cNvSpPr txBox="1"/>
              <p:nvPr/>
            </p:nvSpPr>
            <p:spPr>
              <a:xfrm>
                <a:off x="3606837" y="3880568"/>
                <a:ext cx="1612838" cy="277835"/>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GB" sz="1200" b="1" dirty="0" smtClean="0">
                    <a:solidFill>
                      <a:srgbClr val="FF0000"/>
                    </a:solidFill>
                    <a:latin typeface="+mn-lt"/>
                  </a:rPr>
                  <a:t>Differentiated signal</a:t>
                </a:r>
                <a:endParaRPr lang="en-GB" sz="1200" b="1" dirty="0">
                  <a:solidFill>
                    <a:srgbClr val="FF0000"/>
                  </a:solidFill>
                  <a:latin typeface="+mn-lt"/>
                </a:endParaRPr>
              </a:p>
            </p:txBody>
          </p:sp>
          <p:sp>
            <p:nvSpPr>
              <p:cNvPr id="228" name="TextBox 14"/>
              <p:cNvSpPr txBox="1">
                <a:spLocks noChangeArrowheads="1"/>
              </p:cNvSpPr>
              <p:nvPr/>
            </p:nvSpPr>
            <p:spPr bwMode="auto">
              <a:xfrm>
                <a:off x="2289444" y="3713866"/>
                <a:ext cx="14257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100" dirty="0">
                    <a:latin typeface="Arial" pitchFamily="34" charset="0"/>
                  </a:rPr>
                  <a:t>SensL 50µm</a:t>
                </a:r>
              </a:p>
            </p:txBody>
          </p:sp>
          <p:sp>
            <p:nvSpPr>
              <p:cNvPr id="229" name="TextBox 14"/>
              <p:cNvSpPr txBox="1">
                <a:spLocks noChangeArrowheads="1"/>
              </p:cNvSpPr>
              <p:nvPr/>
            </p:nvSpPr>
            <p:spPr bwMode="auto">
              <a:xfrm>
                <a:off x="5076056" y="3713866"/>
                <a:ext cx="14257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100" dirty="0">
                    <a:latin typeface="Arial" pitchFamily="34" charset="0"/>
                  </a:rPr>
                  <a:t>SensL 50µm</a:t>
                </a:r>
              </a:p>
            </p:txBody>
          </p:sp>
        </p:grpSp>
        <p:graphicFrame>
          <p:nvGraphicFramePr>
            <p:cNvPr id="233" name="Object 6"/>
            <p:cNvGraphicFramePr>
              <a:graphicFrameLocks noChangeAspect="1"/>
            </p:cNvGraphicFramePr>
            <p:nvPr>
              <p:extLst>
                <p:ext uri="{D42A27DB-BD31-4B8C-83A1-F6EECF244321}">
                  <p14:modId xmlns:p14="http://schemas.microsoft.com/office/powerpoint/2010/main" val="265682358"/>
                </p:ext>
              </p:extLst>
            </p:nvPr>
          </p:nvGraphicFramePr>
          <p:xfrm>
            <a:off x="5926688" y="3841894"/>
            <a:ext cx="3190875" cy="2233612"/>
          </p:xfrm>
          <a:graphic>
            <a:graphicData uri="http://schemas.openxmlformats.org/presentationml/2006/ole">
              <mc:AlternateContent xmlns:mc="http://schemas.openxmlformats.org/markup-compatibility/2006">
                <mc:Choice xmlns:v="urn:schemas-microsoft-com:vml" Requires="v">
                  <p:oleObj spid="_x0000_s1112" name="Graph" r:id="rId48" imgW="4145280" imgH="2900477" progId="Origin50.Graph">
                    <p:embed/>
                  </p:oleObj>
                </mc:Choice>
                <mc:Fallback>
                  <p:oleObj name="Graph" r:id="rId48" imgW="4145280" imgH="2900477" progId="Origin50.Graph">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26688" y="3841894"/>
                          <a:ext cx="319087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4" name="TextBox 233"/>
          <p:cNvSpPr txBox="1"/>
          <p:nvPr/>
        </p:nvSpPr>
        <p:spPr>
          <a:xfrm>
            <a:off x="25315168" y="17737864"/>
            <a:ext cx="5656789" cy="2862322"/>
          </a:xfrm>
          <a:prstGeom prst="rect">
            <a:avLst/>
          </a:prstGeom>
          <a:noFill/>
        </p:spPr>
        <p:txBody>
          <a:bodyPr wrap="square" rtlCol="0">
            <a:spAutoFit/>
          </a:bodyPr>
          <a:lstStyle/>
          <a:p>
            <a:r>
              <a:rPr lang="en-GB" b="1" dirty="0">
                <a:solidFill>
                  <a:srgbClr val="0000FF"/>
                </a:solidFill>
                <a:latin typeface="+mn-lt"/>
                <a:cs typeface="+mn-cs"/>
              </a:rPr>
              <a:t>Detector </a:t>
            </a:r>
            <a:r>
              <a:rPr lang="en-GB" b="1" dirty="0" smtClean="0">
                <a:solidFill>
                  <a:srgbClr val="0000FF"/>
                </a:solidFill>
                <a:latin typeface="+mn-lt"/>
                <a:cs typeface="+mn-cs"/>
              </a:rPr>
              <a:t>dead time </a:t>
            </a:r>
            <a:r>
              <a:rPr lang="en-GB" b="1" dirty="0">
                <a:solidFill>
                  <a:srgbClr val="0000FF"/>
                </a:solidFill>
                <a:latin typeface="+mn-lt"/>
                <a:cs typeface="+mn-cs"/>
              </a:rPr>
              <a:t>dependent on</a:t>
            </a:r>
            <a:r>
              <a:rPr lang="en-GB" b="1" dirty="0" smtClean="0">
                <a:solidFill>
                  <a:srgbClr val="0000FF"/>
                </a:solidFill>
                <a:latin typeface="+mn-lt"/>
                <a:cs typeface="+mn-cs"/>
              </a:rPr>
              <a:t>:</a:t>
            </a:r>
            <a:endParaRPr lang="en-GB" b="1" dirty="0">
              <a:solidFill>
                <a:srgbClr val="0000FF"/>
              </a:solidFill>
              <a:latin typeface="+mn-lt"/>
              <a:cs typeface="+mn-cs"/>
            </a:endParaRPr>
          </a:p>
          <a:p>
            <a:pPr lvl="1"/>
            <a:r>
              <a:rPr lang="en-GB" b="1" dirty="0">
                <a:solidFill>
                  <a:srgbClr val="0000FF"/>
                </a:solidFill>
                <a:latin typeface="+mn-lt"/>
                <a:cs typeface="+mn-cs"/>
              </a:rPr>
              <a:t>Positron </a:t>
            </a:r>
            <a:r>
              <a:rPr lang="en-GB" b="1" dirty="0" smtClean="0">
                <a:solidFill>
                  <a:srgbClr val="0000FF"/>
                </a:solidFill>
                <a:latin typeface="+mn-lt"/>
                <a:cs typeface="+mn-cs"/>
              </a:rPr>
              <a:t>flux on detector</a:t>
            </a:r>
            <a:endParaRPr lang="en-GB" b="1" dirty="0">
              <a:solidFill>
                <a:srgbClr val="0000FF"/>
              </a:solidFill>
              <a:latin typeface="+mn-lt"/>
              <a:cs typeface="+mn-cs"/>
            </a:endParaRPr>
          </a:p>
          <a:p>
            <a:pPr lvl="1"/>
            <a:r>
              <a:rPr lang="en-GB" b="1" dirty="0" smtClean="0">
                <a:solidFill>
                  <a:srgbClr val="0000FF"/>
                </a:solidFill>
                <a:latin typeface="+mn-lt"/>
                <a:cs typeface="+mn-cs"/>
              </a:rPr>
              <a:t>No. </a:t>
            </a:r>
            <a:r>
              <a:rPr lang="en-GB" b="1" dirty="0">
                <a:solidFill>
                  <a:srgbClr val="0000FF"/>
                </a:solidFill>
                <a:latin typeface="+mn-lt"/>
                <a:cs typeface="+mn-cs"/>
              </a:rPr>
              <a:t>of incident photons on SiPM</a:t>
            </a:r>
          </a:p>
          <a:p>
            <a:pPr lvl="1"/>
            <a:r>
              <a:rPr lang="en-GB" b="1" dirty="0">
                <a:solidFill>
                  <a:srgbClr val="0000FF"/>
                </a:solidFill>
                <a:latin typeface="+mn-lt"/>
                <a:cs typeface="+mn-cs"/>
              </a:rPr>
              <a:t>No. </a:t>
            </a:r>
            <a:r>
              <a:rPr lang="en-GB" b="1" dirty="0">
                <a:solidFill>
                  <a:srgbClr val="0000FF"/>
                </a:solidFill>
                <a:latin typeface="+mn-lt"/>
                <a:cs typeface="+mn-cs"/>
              </a:rPr>
              <a:t>of cells of </a:t>
            </a:r>
            <a:r>
              <a:rPr lang="en-GB" b="1" dirty="0" smtClean="0">
                <a:solidFill>
                  <a:srgbClr val="0000FF"/>
                </a:solidFill>
                <a:latin typeface="+mn-lt"/>
                <a:cs typeface="+mn-cs"/>
              </a:rPr>
              <a:t>SiPM</a:t>
            </a:r>
            <a:endParaRPr lang="en-GB" b="1" dirty="0">
              <a:solidFill>
                <a:srgbClr val="0000FF"/>
              </a:solidFill>
              <a:latin typeface="+mn-lt"/>
              <a:cs typeface="+mn-cs"/>
            </a:endParaRPr>
          </a:p>
          <a:p>
            <a:pPr lvl="1"/>
            <a:r>
              <a:rPr lang="en-GB" b="1" dirty="0">
                <a:solidFill>
                  <a:srgbClr val="0000FF"/>
                </a:solidFill>
                <a:latin typeface="+mn-lt"/>
                <a:cs typeface="+mn-cs"/>
              </a:rPr>
              <a:t>Recharge time of device</a:t>
            </a:r>
          </a:p>
          <a:p>
            <a:pPr lvl="1"/>
            <a:r>
              <a:rPr lang="en-GB" b="1" dirty="0">
                <a:solidFill>
                  <a:srgbClr val="0000FF"/>
                </a:solidFill>
                <a:latin typeface="+mn-lt"/>
                <a:cs typeface="+mn-cs"/>
              </a:rPr>
              <a:t>Signal processing method </a:t>
            </a:r>
            <a:r>
              <a:rPr lang="en-GB" b="1" dirty="0" smtClean="0">
                <a:solidFill>
                  <a:srgbClr val="0000FF"/>
                </a:solidFill>
                <a:latin typeface="+mn-lt"/>
                <a:cs typeface="+mn-cs"/>
              </a:rPr>
              <a:t>adopted</a:t>
            </a:r>
          </a:p>
          <a:p>
            <a:pPr lvl="1"/>
            <a:endParaRPr lang="en-GB" b="1" dirty="0">
              <a:solidFill>
                <a:srgbClr val="0000FF"/>
              </a:solidFill>
              <a:latin typeface="+mn-lt"/>
              <a:cs typeface="+mn-cs"/>
            </a:endParaRPr>
          </a:p>
          <a:p>
            <a:pPr marL="0" lvl="1"/>
            <a:r>
              <a:rPr lang="en-GB" b="1" dirty="0" smtClean="0">
                <a:solidFill>
                  <a:srgbClr val="0000FF"/>
                </a:solidFill>
                <a:latin typeface="+mn-lt"/>
                <a:cs typeface="+mn-cs"/>
              </a:rPr>
              <a:t>Monte </a:t>
            </a:r>
            <a:r>
              <a:rPr lang="en-GB" b="1" dirty="0">
                <a:solidFill>
                  <a:srgbClr val="0000FF"/>
                </a:solidFill>
                <a:latin typeface="+mn-lt"/>
                <a:cs typeface="+mn-cs"/>
              </a:rPr>
              <a:t>Carlo model able to predict experimental </a:t>
            </a:r>
            <a:r>
              <a:rPr lang="en-GB" b="1" dirty="0" smtClean="0">
                <a:solidFill>
                  <a:srgbClr val="0000FF"/>
                </a:solidFill>
                <a:latin typeface="+mn-lt"/>
                <a:cs typeface="+mn-cs"/>
              </a:rPr>
              <a:t>features</a:t>
            </a:r>
          </a:p>
          <a:p>
            <a:pPr marL="0" lvl="1"/>
            <a:endParaRPr lang="en-GB" b="1" dirty="0">
              <a:solidFill>
                <a:srgbClr val="0000FF"/>
              </a:solidFill>
              <a:latin typeface="+mn-lt"/>
              <a:cs typeface="+mn-cs"/>
            </a:endParaRPr>
          </a:p>
          <a:p>
            <a:pPr marL="0" lvl="1"/>
            <a:r>
              <a:rPr lang="en-GB" b="1" dirty="0" smtClean="0">
                <a:solidFill>
                  <a:srgbClr val="0000FF"/>
                </a:solidFill>
                <a:latin typeface="+mn-lt"/>
                <a:cs typeface="+mn-cs"/>
              </a:rPr>
              <a:t>Pole Zero processing giving significant improvement</a:t>
            </a:r>
            <a:endParaRPr lang="en-GB" b="1" dirty="0">
              <a:solidFill>
                <a:srgbClr val="0000FF"/>
              </a:solidFill>
              <a:latin typeface="+mn-lt"/>
              <a:cs typeface="+mn-cs"/>
            </a:endParaRPr>
          </a:p>
        </p:txBody>
      </p:sp>
      <p:sp>
        <p:nvSpPr>
          <p:cNvPr id="237" name="TextBox 236"/>
          <p:cNvSpPr txBox="1"/>
          <p:nvPr/>
        </p:nvSpPr>
        <p:spPr>
          <a:xfrm>
            <a:off x="9473408" y="13105656"/>
            <a:ext cx="5475515" cy="701731"/>
          </a:xfrm>
          <a:prstGeom prst="rect">
            <a:avLst/>
          </a:prstGeom>
          <a:noFill/>
        </p:spPr>
        <p:txBody>
          <a:bodyPr wrap="square" rtlCol="0">
            <a:spAutoFit/>
          </a:bodyPr>
          <a:lstStyle/>
          <a:p>
            <a:pPr marL="0" indent="0" eaLnBrk="1" hangingPunct="1">
              <a:spcBef>
                <a:spcPct val="20000"/>
              </a:spcBef>
              <a:buClr>
                <a:srgbClr val="254061"/>
              </a:buClr>
              <a:buSzPct val="70000"/>
              <a:buFont typeface="Wingdings" pitchFamily="2" charset="2"/>
              <a:buNone/>
              <a:defRPr/>
            </a:pPr>
            <a:r>
              <a:rPr lang="de-DE" altLang="fr-FR" b="1" dirty="0">
                <a:solidFill>
                  <a:srgbClr val="0000FF"/>
                </a:solidFill>
              </a:rPr>
              <a:t>First extended RTD meeting held at PSI on 13-14 </a:t>
            </a:r>
            <a:r>
              <a:rPr lang="de-DE" altLang="fr-FR" b="1" dirty="0" smtClean="0">
                <a:solidFill>
                  <a:srgbClr val="0000FF"/>
                </a:solidFill>
              </a:rPr>
              <a:t>June</a:t>
            </a:r>
          </a:p>
          <a:p>
            <a:pPr marL="0" indent="0" eaLnBrk="1" hangingPunct="1">
              <a:spcBef>
                <a:spcPct val="20000"/>
              </a:spcBef>
              <a:buClr>
                <a:srgbClr val="254061"/>
              </a:buClr>
              <a:buSzPct val="70000"/>
              <a:buFont typeface="Wingdings" pitchFamily="2" charset="2"/>
              <a:buNone/>
              <a:defRPr/>
            </a:pPr>
            <a:r>
              <a:rPr lang="de-DE" altLang="fr-FR" b="1" dirty="0" smtClean="0">
                <a:solidFill>
                  <a:srgbClr val="0000FF"/>
                </a:solidFill>
              </a:rPr>
              <a:t>SINE 2020 WP9  partners and industrial representatives </a:t>
            </a:r>
            <a:endParaRPr lang="de-DE" altLang="fr-FR" b="1" dirty="0">
              <a:solidFill>
                <a:srgbClr val="0000FF"/>
              </a:solidFill>
            </a:endParaRPr>
          </a:p>
        </p:txBody>
      </p:sp>
      <p:sp>
        <p:nvSpPr>
          <p:cNvPr id="238" name="TextBox 237"/>
          <p:cNvSpPr txBox="1"/>
          <p:nvPr/>
        </p:nvSpPr>
        <p:spPr>
          <a:xfrm>
            <a:off x="43911073" y="7430960"/>
            <a:ext cx="1872123" cy="338554"/>
          </a:xfrm>
          <a:prstGeom prst="rect">
            <a:avLst/>
          </a:prstGeom>
          <a:noFill/>
        </p:spPr>
        <p:txBody>
          <a:bodyPr wrap="square" rtlCol="0">
            <a:spAutoFit/>
          </a:bodyPr>
          <a:lstStyle/>
          <a:p>
            <a:r>
              <a:rPr lang="en-GB" sz="1600" b="1" dirty="0">
                <a:solidFill>
                  <a:srgbClr val="0000FF"/>
                </a:solidFill>
              </a:rPr>
              <a:t>MSGC schematic</a:t>
            </a:r>
            <a:endParaRPr lang="en-GB" sz="1600" b="1" dirty="0">
              <a:solidFill>
                <a:srgbClr val="0000FF"/>
              </a:solidFill>
            </a:endParaRPr>
          </a:p>
        </p:txBody>
      </p:sp>
      <p:sp>
        <p:nvSpPr>
          <p:cNvPr id="239" name="TextBox 238"/>
          <p:cNvSpPr txBox="1"/>
          <p:nvPr/>
        </p:nvSpPr>
        <p:spPr>
          <a:xfrm>
            <a:off x="36204136" y="10481739"/>
            <a:ext cx="1440160" cy="584775"/>
          </a:xfrm>
          <a:prstGeom prst="rect">
            <a:avLst/>
          </a:prstGeom>
          <a:noFill/>
        </p:spPr>
        <p:txBody>
          <a:bodyPr wrap="square" rtlCol="0">
            <a:spAutoFit/>
          </a:bodyPr>
          <a:lstStyle/>
          <a:p>
            <a:pPr algn="ctr"/>
            <a:r>
              <a:rPr lang="en-GB" sz="1600" b="1" dirty="0">
                <a:solidFill>
                  <a:srgbClr val="0000FF"/>
                </a:solidFill>
              </a:rPr>
              <a:t>Detector Design</a:t>
            </a:r>
            <a:endParaRPr lang="en-GB" sz="1600" b="1" dirty="0">
              <a:solidFill>
                <a:srgbClr val="0000FF"/>
              </a:solidFill>
            </a:endParaRPr>
          </a:p>
        </p:txBody>
      </p:sp>
      <p:sp>
        <p:nvSpPr>
          <p:cNvPr id="240" name="TextBox 239"/>
          <p:cNvSpPr txBox="1"/>
          <p:nvPr/>
        </p:nvSpPr>
        <p:spPr>
          <a:xfrm>
            <a:off x="33369994" y="10481738"/>
            <a:ext cx="1903498" cy="584775"/>
          </a:xfrm>
          <a:prstGeom prst="rect">
            <a:avLst/>
          </a:prstGeom>
          <a:noFill/>
        </p:spPr>
        <p:txBody>
          <a:bodyPr wrap="square" rtlCol="0">
            <a:spAutoFit/>
          </a:bodyPr>
          <a:lstStyle/>
          <a:p>
            <a:pPr algn="ctr"/>
            <a:r>
              <a:rPr lang="en-GB" sz="1600" b="1" dirty="0">
                <a:solidFill>
                  <a:srgbClr val="0000FF"/>
                </a:solidFill>
              </a:rPr>
              <a:t>Novel cathode layout</a:t>
            </a:r>
            <a:endParaRPr lang="en-GB" sz="1600" b="1" dirty="0">
              <a:solidFill>
                <a:srgbClr val="0000FF"/>
              </a:solidFill>
            </a:endParaRPr>
          </a:p>
        </p:txBody>
      </p:sp>
      <p:sp>
        <p:nvSpPr>
          <p:cNvPr id="241" name="TextBox 39"/>
          <p:cNvSpPr txBox="1">
            <a:spLocks noChangeArrowheads="1"/>
          </p:cNvSpPr>
          <p:nvPr/>
        </p:nvSpPr>
        <p:spPr bwMode="auto">
          <a:xfrm>
            <a:off x="45302687" y="18647544"/>
            <a:ext cx="1494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spcBef>
                <a:spcPct val="0"/>
              </a:spcBef>
              <a:buClrTx/>
              <a:buFontTx/>
              <a:buNone/>
            </a:pPr>
            <a:r>
              <a:rPr lang="en-GB" altLang="en-US" sz="1600" b="1" dirty="0" smtClean="0">
                <a:solidFill>
                  <a:srgbClr val="0000FF"/>
                </a:solidFill>
              </a:rPr>
              <a:t>Resln. 0.25 mm</a:t>
            </a:r>
          </a:p>
          <a:p>
            <a:pPr>
              <a:spcBef>
                <a:spcPct val="0"/>
              </a:spcBef>
              <a:buClrTx/>
              <a:buFontTx/>
              <a:buNone/>
            </a:pPr>
            <a:endParaRPr lang="en-GB" altLang="en-US" sz="1600" b="1" dirty="0" smtClean="0">
              <a:solidFill>
                <a:srgbClr val="0000FF"/>
              </a:solidFill>
            </a:endParaRPr>
          </a:p>
        </p:txBody>
      </p:sp>
      <p:sp>
        <p:nvSpPr>
          <p:cNvPr id="242" name="TextBox 31"/>
          <p:cNvSpPr txBox="1">
            <a:spLocks noChangeArrowheads="1"/>
          </p:cNvSpPr>
          <p:nvPr/>
        </p:nvSpPr>
        <p:spPr bwMode="auto">
          <a:xfrm>
            <a:off x="33546314" y="18614470"/>
            <a:ext cx="2103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54061"/>
              </a:buClr>
              <a:buFont typeface="Wingdings" pitchFamily="2" charset="2"/>
              <a:buChar char="§"/>
              <a:defRPr sz="3200">
                <a:solidFill>
                  <a:schemeClr val="tx1"/>
                </a:solidFill>
                <a:latin typeface="Calibri" pitchFamily="34" charset="0"/>
              </a:defRPr>
            </a:lvl1pPr>
            <a:lvl2pPr marL="742950" indent="-285750">
              <a:spcBef>
                <a:spcPct val="20000"/>
              </a:spcBef>
              <a:buClr>
                <a:srgbClr val="254061"/>
              </a:buClr>
              <a:buFont typeface="Calibri" pitchFamily="34" charset="0"/>
              <a:buChar char="●"/>
              <a:defRPr sz="2800">
                <a:solidFill>
                  <a:schemeClr val="tx1"/>
                </a:solidFill>
                <a:latin typeface="Calibri" pitchFamily="34" charset="0"/>
              </a:defRPr>
            </a:lvl2pPr>
            <a:lvl3pPr marL="1143000" indent="-228600">
              <a:spcBef>
                <a:spcPct val="20000"/>
              </a:spcBef>
              <a:buClr>
                <a:srgbClr val="A6A6A6"/>
              </a:buClr>
              <a:buFont typeface="Arial" pitchFamily="34" charset="0"/>
              <a:buChar char="•"/>
              <a:defRPr sz="2400">
                <a:solidFill>
                  <a:schemeClr val="tx1"/>
                </a:solidFill>
                <a:latin typeface="Calibri" pitchFamily="34" charset="0"/>
              </a:defRPr>
            </a:lvl3pPr>
            <a:lvl4pPr marL="1600200" indent="-228600">
              <a:spcBef>
                <a:spcPct val="20000"/>
              </a:spcBef>
              <a:buClr>
                <a:srgbClr val="A6A6A6"/>
              </a:buClr>
              <a:buFont typeface="Arial" pitchFamily="34" charset="0"/>
              <a:buChar char="–"/>
              <a:defRPr sz="2000">
                <a:solidFill>
                  <a:schemeClr val="tx1"/>
                </a:solidFill>
                <a:latin typeface="Calibri" pitchFamily="34" charset="0"/>
              </a:defRPr>
            </a:lvl4pPr>
            <a:lvl5pPr marL="2057400" indent="-228600">
              <a:spcBef>
                <a:spcPct val="20000"/>
              </a:spcBef>
              <a:buClr>
                <a:srgbClr val="A6A6A6"/>
              </a:buClr>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A6A6A6"/>
              </a:buClr>
              <a:buFont typeface="Arial" pitchFamily="34" charset="0"/>
              <a:buChar char="»"/>
              <a:defRPr sz="2000">
                <a:solidFill>
                  <a:schemeClr val="tx1"/>
                </a:solidFill>
                <a:latin typeface="Calibri" pitchFamily="34" charset="0"/>
              </a:defRPr>
            </a:lvl9pPr>
          </a:lstStyle>
          <a:p>
            <a:pPr algn="ctr">
              <a:spcBef>
                <a:spcPct val="0"/>
              </a:spcBef>
              <a:buClrTx/>
              <a:buFontTx/>
              <a:buNone/>
            </a:pPr>
            <a:r>
              <a:rPr lang="en-GB" altLang="en-US" sz="1600" b="1" dirty="0" smtClean="0">
                <a:solidFill>
                  <a:srgbClr val="0000FF"/>
                </a:solidFill>
              </a:rPr>
              <a:t>Single layer RPC</a:t>
            </a:r>
          </a:p>
          <a:p>
            <a:pPr algn="ctr">
              <a:spcBef>
                <a:spcPct val="0"/>
              </a:spcBef>
              <a:buClrTx/>
              <a:buFontTx/>
              <a:buNone/>
            </a:pPr>
            <a:r>
              <a:rPr lang="en-GB" altLang="en-US" sz="1600" b="1" dirty="0" smtClean="0">
                <a:solidFill>
                  <a:srgbClr val="0000FF"/>
                </a:solidFill>
              </a:rPr>
              <a:t> </a:t>
            </a:r>
            <a:endParaRPr lang="en-GB" altLang="en-US" sz="1600" b="1" baseline="30000" dirty="0">
              <a:solidFill>
                <a:srgbClr val="0000FF"/>
              </a:solidFill>
            </a:endParaRPr>
          </a:p>
        </p:txBody>
      </p:sp>
      <p:pic>
        <p:nvPicPr>
          <p:cNvPr id="243" name="Picture 2"/>
          <p:cNvPicPr>
            <a:picLocks noChangeAspect="1" noChangeArrowheads="1"/>
          </p:cNvPicPr>
          <p:nvPr/>
        </p:nvPicPr>
        <p:blipFill rotWithShape="1">
          <a:blip r:embed="rId50" cstate="print">
            <a:extLst>
              <a:ext uri="{28A0092B-C50C-407E-A947-70E740481C1C}">
                <a14:useLocalDpi xmlns:a14="http://schemas.microsoft.com/office/drawing/2010/main" val="0"/>
              </a:ext>
            </a:extLst>
          </a:blip>
          <a:srcRect l="39524" t="12005" r="32363" b="49263"/>
          <a:stretch/>
        </p:blipFill>
        <p:spPr bwMode="auto">
          <a:xfrm>
            <a:off x="3920670" y="19116869"/>
            <a:ext cx="2213395" cy="190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4" name="Content Placeholder 6"/>
          <p:cNvPicPr>
            <a:picLocks noChangeAspect="1"/>
          </p:cNvPicPr>
          <p:nvPr/>
        </p:nvPicPr>
        <p:blipFill rotWithShape="1">
          <a:blip r:embed="rId51" cstate="print">
            <a:extLst>
              <a:ext uri="{28A0092B-C50C-407E-A947-70E740481C1C}">
                <a14:useLocalDpi xmlns:a14="http://schemas.microsoft.com/office/drawing/2010/main" val="0"/>
              </a:ext>
            </a:extLst>
          </a:blip>
          <a:srcRect l="4129" t="18216" r="32782"/>
          <a:stretch/>
        </p:blipFill>
        <p:spPr>
          <a:xfrm>
            <a:off x="1456590" y="19130874"/>
            <a:ext cx="1930971" cy="1877876"/>
          </a:xfrm>
          <a:prstGeom prst="rect">
            <a:avLst/>
          </a:prstGeom>
        </p:spPr>
      </p:pic>
      <p:sp>
        <p:nvSpPr>
          <p:cNvPr id="245" name="TextBox 244"/>
          <p:cNvSpPr txBox="1"/>
          <p:nvPr/>
        </p:nvSpPr>
        <p:spPr>
          <a:xfrm>
            <a:off x="4000799" y="18459658"/>
            <a:ext cx="2330441" cy="634020"/>
          </a:xfrm>
          <a:prstGeom prst="rect">
            <a:avLst/>
          </a:prstGeom>
          <a:noFill/>
        </p:spPr>
        <p:txBody>
          <a:bodyPr wrap="square">
            <a:spAutoFit/>
          </a:bodyPr>
          <a:lstStyle/>
          <a:p>
            <a:pPr marL="0" lvl="1" algn="ctr">
              <a:lnSpc>
                <a:spcPct val="110000"/>
              </a:lnSpc>
              <a:spcBef>
                <a:spcPts val="0"/>
              </a:spcBef>
              <a:defRPr/>
            </a:pPr>
            <a:r>
              <a:rPr lang="en-GB" sz="1600" b="1" dirty="0" smtClean="0">
                <a:solidFill>
                  <a:srgbClr val="0000FF"/>
                </a:solidFill>
                <a:latin typeface="+mn-lt"/>
                <a:cs typeface="+mn-cs"/>
                <a:sym typeface="Symbol"/>
              </a:rPr>
              <a:t>Reflectometry data concentrated in 2 pixels</a:t>
            </a:r>
            <a:endParaRPr lang="en-GB" sz="1600" b="1" dirty="0">
              <a:solidFill>
                <a:srgbClr val="0000FF"/>
              </a:solidFill>
              <a:latin typeface="+mn-lt"/>
              <a:cs typeface="+mn-cs"/>
              <a:sym typeface="Symbol"/>
            </a:endParaRPr>
          </a:p>
        </p:txBody>
      </p:sp>
      <p:sp>
        <p:nvSpPr>
          <p:cNvPr id="246" name="TextBox 245"/>
          <p:cNvSpPr txBox="1"/>
          <p:nvPr/>
        </p:nvSpPr>
        <p:spPr>
          <a:xfrm>
            <a:off x="9373743" y="18236462"/>
            <a:ext cx="5630659" cy="3139321"/>
          </a:xfrm>
          <a:prstGeom prst="rect">
            <a:avLst/>
          </a:prstGeom>
          <a:noFill/>
        </p:spPr>
        <p:txBody>
          <a:bodyPr wrap="square" rtlCol="0">
            <a:spAutoFit/>
          </a:bodyPr>
          <a:lstStyle/>
          <a:p>
            <a:pPr>
              <a:spcBef>
                <a:spcPct val="20000"/>
              </a:spcBef>
              <a:buClr>
                <a:srgbClr val="254061"/>
              </a:buClr>
              <a:buSzPct val="70000"/>
              <a:defRPr/>
            </a:pPr>
            <a:r>
              <a:rPr lang="de-DE" altLang="fr-FR" b="1" dirty="0" smtClean="0">
                <a:solidFill>
                  <a:srgbClr val="0000FF"/>
                </a:solidFill>
              </a:rPr>
              <a:t>Solution1</a:t>
            </a:r>
          </a:p>
          <a:p>
            <a:pPr>
              <a:spcBef>
                <a:spcPct val="20000"/>
              </a:spcBef>
              <a:buClr>
                <a:srgbClr val="254061"/>
              </a:buClr>
              <a:buSzPct val="70000"/>
              <a:defRPr/>
            </a:pPr>
            <a:r>
              <a:rPr lang="de-DE" altLang="fr-FR" b="1" dirty="0" smtClean="0">
                <a:solidFill>
                  <a:srgbClr val="0000FF"/>
                </a:solidFill>
              </a:rPr>
              <a:t>2D position </a:t>
            </a:r>
            <a:r>
              <a:rPr lang="de-DE" altLang="fr-FR" b="1" dirty="0">
                <a:solidFill>
                  <a:srgbClr val="0000FF"/>
                </a:solidFill>
              </a:rPr>
              <a:t>sensitive </a:t>
            </a:r>
            <a:r>
              <a:rPr lang="de-DE" altLang="fr-FR" b="1" dirty="0" smtClean="0">
                <a:solidFill>
                  <a:srgbClr val="0000FF"/>
                </a:solidFill>
              </a:rPr>
              <a:t>detector (0.5 x 0.5 mm</a:t>
            </a:r>
            <a:r>
              <a:rPr lang="de-DE" altLang="fr-FR" b="1" baseline="30000" dirty="0" smtClean="0">
                <a:solidFill>
                  <a:srgbClr val="0000FF"/>
                </a:solidFill>
              </a:rPr>
              <a:t>2</a:t>
            </a:r>
            <a:r>
              <a:rPr lang="de-DE" altLang="fr-FR" b="1" dirty="0" smtClean="0">
                <a:solidFill>
                  <a:srgbClr val="0000FF"/>
                </a:solidFill>
              </a:rPr>
              <a:t>).  </a:t>
            </a:r>
            <a:r>
              <a:rPr lang="de-DE" altLang="fr-FR" b="1" dirty="0">
                <a:solidFill>
                  <a:srgbClr val="0000FF"/>
                </a:solidFill>
              </a:rPr>
              <a:t>Adjacent horizontal and vertical </a:t>
            </a:r>
            <a:r>
              <a:rPr lang="de-DE" altLang="fr-FR" b="1" dirty="0" smtClean="0">
                <a:solidFill>
                  <a:srgbClr val="0000FF"/>
                </a:solidFill>
              </a:rPr>
              <a:t>detector pixels </a:t>
            </a:r>
            <a:r>
              <a:rPr lang="de-DE" altLang="fr-FR" b="1" dirty="0">
                <a:solidFill>
                  <a:srgbClr val="0000FF"/>
                </a:solidFill>
              </a:rPr>
              <a:t>deliberately coded to different PMT </a:t>
            </a:r>
            <a:r>
              <a:rPr lang="de-DE" altLang="fr-FR" b="1" dirty="0" smtClean="0">
                <a:solidFill>
                  <a:srgbClr val="0000FF"/>
                </a:solidFill>
              </a:rPr>
              <a:t>pixels</a:t>
            </a:r>
          </a:p>
          <a:p>
            <a:pPr>
              <a:spcBef>
                <a:spcPct val="20000"/>
              </a:spcBef>
              <a:buClr>
                <a:srgbClr val="254061"/>
              </a:buClr>
              <a:buSzPct val="70000"/>
              <a:defRPr/>
            </a:pPr>
            <a:endParaRPr lang="de-DE" altLang="fr-FR" sz="900" b="1" dirty="0">
              <a:solidFill>
                <a:srgbClr val="0000FF"/>
              </a:solidFill>
            </a:endParaRPr>
          </a:p>
          <a:p>
            <a:pPr>
              <a:spcBef>
                <a:spcPct val="20000"/>
              </a:spcBef>
              <a:buClr>
                <a:srgbClr val="254061"/>
              </a:buClr>
              <a:buSzPct val="70000"/>
              <a:defRPr/>
            </a:pPr>
            <a:r>
              <a:rPr lang="de-DE" altLang="fr-FR" b="1" dirty="0" smtClean="0">
                <a:solidFill>
                  <a:srgbClr val="0000FF"/>
                </a:solidFill>
              </a:rPr>
              <a:t>Solution 2</a:t>
            </a:r>
          </a:p>
          <a:p>
            <a:pPr marL="0" lvl="1">
              <a:spcBef>
                <a:spcPct val="20000"/>
              </a:spcBef>
              <a:buClr>
                <a:srgbClr val="254061"/>
              </a:buClr>
              <a:buSzPct val="70000"/>
              <a:defRPr/>
            </a:pPr>
            <a:r>
              <a:rPr lang="de-DE" altLang="fr-FR" b="1" dirty="0">
                <a:solidFill>
                  <a:srgbClr val="0000FF"/>
                </a:solidFill>
              </a:rPr>
              <a:t>High aspect ratio 2D (0.5 x 10 mm</a:t>
            </a:r>
            <a:r>
              <a:rPr lang="de-DE" altLang="fr-FR" b="1" baseline="30000" dirty="0">
                <a:solidFill>
                  <a:srgbClr val="0000FF"/>
                </a:solidFill>
              </a:rPr>
              <a:t>2</a:t>
            </a:r>
            <a:r>
              <a:rPr lang="de-DE" altLang="fr-FR" b="1" dirty="0">
                <a:solidFill>
                  <a:srgbClr val="0000FF"/>
                </a:solidFill>
              </a:rPr>
              <a:t>) with sharp bent fibres</a:t>
            </a:r>
          </a:p>
          <a:p>
            <a:pPr>
              <a:spcBef>
                <a:spcPct val="20000"/>
              </a:spcBef>
              <a:buClr>
                <a:srgbClr val="254061"/>
              </a:buClr>
              <a:buSzPct val="70000"/>
              <a:defRPr/>
            </a:pPr>
            <a:endParaRPr lang="de-DE" altLang="fr-FR" sz="900" b="1" dirty="0">
              <a:solidFill>
                <a:srgbClr val="0000FF"/>
              </a:solidFill>
            </a:endParaRPr>
          </a:p>
          <a:p>
            <a:pPr>
              <a:spcBef>
                <a:spcPct val="20000"/>
              </a:spcBef>
              <a:buClr>
                <a:srgbClr val="254061"/>
              </a:buClr>
              <a:buSzPct val="70000"/>
              <a:defRPr/>
            </a:pPr>
            <a:r>
              <a:rPr lang="de-DE" altLang="fr-FR" b="1" dirty="0" smtClean="0">
                <a:solidFill>
                  <a:srgbClr val="0000FF"/>
                </a:solidFill>
              </a:rPr>
              <a:t>Both solutions distribute </a:t>
            </a:r>
            <a:r>
              <a:rPr lang="de-DE" altLang="fr-FR" b="1" dirty="0">
                <a:solidFill>
                  <a:srgbClr val="0000FF"/>
                </a:solidFill>
              </a:rPr>
              <a:t>high count rate over many </a:t>
            </a:r>
            <a:r>
              <a:rPr lang="de-DE" altLang="fr-FR" b="1" dirty="0" smtClean="0">
                <a:solidFill>
                  <a:srgbClr val="0000FF"/>
                </a:solidFill>
              </a:rPr>
              <a:t>PMT </a:t>
            </a:r>
            <a:r>
              <a:rPr lang="de-DE" altLang="fr-FR" b="1" dirty="0">
                <a:solidFill>
                  <a:srgbClr val="0000FF"/>
                </a:solidFill>
              </a:rPr>
              <a:t>pixels rather than a </a:t>
            </a:r>
            <a:r>
              <a:rPr lang="de-DE" altLang="fr-FR" b="1" dirty="0" smtClean="0">
                <a:solidFill>
                  <a:srgbClr val="0000FF"/>
                </a:solidFill>
              </a:rPr>
              <a:t>few, increasing rate capability</a:t>
            </a:r>
            <a:endParaRPr lang="de-DE" altLang="fr-FR" b="1" dirty="0">
              <a:solidFill>
                <a:srgbClr val="0000FF"/>
              </a:solidFill>
            </a:endParaRPr>
          </a:p>
        </p:txBody>
      </p:sp>
      <p:sp>
        <p:nvSpPr>
          <p:cNvPr id="247" name="TextBox 246"/>
          <p:cNvSpPr txBox="1"/>
          <p:nvPr/>
        </p:nvSpPr>
        <p:spPr>
          <a:xfrm>
            <a:off x="6449072" y="21126587"/>
            <a:ext cx="2808311" cy="363176"/>
          </a:xfrm>
          <a:prstGeom prst="rect">
            <a:avLst/>
          </a:prstGeom>
          <a:noFill/>
        </p:spPr>
        <p:txBody>
          <a:bodyPr wrap="square">
            <a:spAutoFit/>
          </a:bodyPr>
          <a:lstStyle/>
          <a:p>
            <a:pPr marL="0" lvl="1">
              <a:lnSpc>
                <a:spcPct val="110000"/>
              </a:lnSpc>
              <a:spcBef>
                <a:spcPts val="600"/>
              </a:spcBef>
              <a:defRPr/>
            </a:pPr>
            <a:r>
              <a:rPr lang="en-GB" sz="1600" b="1" dirty="0" smtClean="0">
                <a:solidFill>
                  <a:srgbClr val="0000FF"/>
                </a:solidFill>
                <a:cs typeface="+mn-cs"/>
                <a:sym typeface="Symbol"/>
              </a:rPr>
              <a:t>High aspect ratio 2D  detector</a:t>
            </a:r>
            <a:endParaRPr lang="en-GB" sz="1600" b="1" dirty="0">
              <a:solidFill>
                <a:srgbClr val="0000FF"/>
              </a:solidFill>
              <a:cs typeface="+mn-cs"/>
              <a:sym typeface="Symbol"/>
            </a:endParaRPr>
          </a:p>
        </p:txBody>
      </p:sp>
      <p:sp>
        <p:nvSpPr>
          <p:cNvPr id="248" name="TextBox 247"/>
          <p:cNvSpPr txBox="1"/>
          <p:nvPr/>
        </p:nvSpPr>
        <p:spPr>
          <a:xfrm>
            <a:off x="3972565" y="21011612"/>
            <a:ext cx="2016225" cy="584775"/>
          </a:xfrm>
          <a:prstGeom prst="rect">
            <a:avLst/>
          </a:prstGeom>
          <a:noFill/>
        </p:spPr>
        <p:txBody>
          <a:bodyPr wrap="square" rtlCol="0">
            <a:spAutoFit/>
          </a:bodyPr>
          <a:lstStyle/>
          <a:p>
            <a:pPr algn="ctr"/>
            <a:r>
              <a:rPr lang="en-GB" sz="1600" b="1" dirty="0" smtClean="0">
                <a:solidFill>
                  <a:srgbClr val="0000FF"/>
                </a:solidFill>
              </a:rPr>
              <a:t>Data distributed over many PMT pixels</a:t>
            </a:r>
            <a:endParaRPr lang="en-GB" sz="1600" b="1" dirty="0">
              <a:solidFill>
                <a:srgbClr val="0000FF"/>
              </a:solidFill>
            </a:endParaRPr>
          </a:p>
        </p:txBody>
      </p:sp>
      <p:pic>
        <p:nvPicPr>
          <p:cNvPr id="1091" name="Picture 67"/>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4902566" y="12004448"/>
            <a:ext cx="1929896"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2" name="Picture 68"/>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8864704" y="12872988"/>
            <a:ext cx="2244326"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3" name="Picture 6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7148601" y="12058448"/>
            <a:ext cx="3176472"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0" name="Picture 76"/>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21149545" y="12078088"/>
            <a:ext cx="930225"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2065100" y="12800988"/>
            <a:ext cx="1366619"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4" name="Picture 8"/>
          <p:cNvPicPr>
            <a:picLocks noChangeAspect="1" noChangeArrowheads="1"/>
          </p:cNvPicPr>
          <p:nvPr/>
        </p:nvPicPr>
        <p:blipFill>
          <a:blip r:embed="rId57">
            <a:extLst>
              <a:ext uri="{28A0092B-C50C-407E-A947-70E740481C1C}">
                <a14:useLocalDpi xmlns:a14="http://schemas.microsoft.com/office/drawing/2010/main" val="0"/>
              </a:ext>
            </a:extLst>
          </a:blip>
          <a:srcRect t="20995" b="15015"/>
          <a:stretch>
            <a:fillRect/>
          </a:stretch>
        </p:blipFill>
        <p:spPr bwMode="auto">
          <a:xfrm>
            <a:off x="27973486" y="12004448"/>
            <a:ext cx="119094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5" name="Picture 10"/>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flipV="1">
            <a:off x="23008084" y="12004448"/>
            <a:ext cx="791535"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 name="Picture 7"/>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6947797" y="12872988"/>
            <a:ext cx="86586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 name="Picture 82"/>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3939218" y="12746988"/>
            <a:ext cx="1134279"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NE202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SINE2020_template</Template>
  <TotalTime>8157</TotalTime>
  <Words>1290</Words>
  <Application>Microsoft Office PowerPoint</Application>
  <PresentationFormat>Custom</PresentationFormat>
  <Paragraphs>173</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SINE2020_template</vt:lpstr>
      <vt:lpstr>Graph</vt:lpstr>
      <vt:lpstr>NEUTRONS FOR EUROPE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icrespo</dc:creator>
  <cp:lastModifiedBy>njr73</cp:lastModifiedBy>
  <cp:revision>101</cp:revision>
  <dcterms:created xsi:type="dcterms:W3CDTF">2016-03-23T10:59:18Z</dcterms:created>
  <dcterms:modified xsi:type="dcterms:W3CDTF">2017-07-10T23:24:31Z</dcterms:modified>
</cp:coreProperties>
</file>